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Layouts/slideLayout1.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Lst>
  <p:sldSz cx="14630400" cy="8229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b="def" i="def"/>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b="def" i="def"/>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b="def" i="def"/>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s>

</file>

<file path=ppt/media/image1.png>
</file>

<file path=ppt/media/image1.tif>
</file>

<file path=ppt/media/image2.png>
</file>

<file path=ppt/media/image2.tif>
</file>

<file path=ppt/media/image3.png>
</file>

<file path=ppt/media/image3.tif>
</file>

<file path=ppt/media/image4.png>
</file>

<file path=ppt/media/image4.tif>
</file>

<file path=ppt/media/image5.png>
</file>

<file path=ppt/media/image5.tif>
</file>

<file path=ppt/media/image6.png>
</file>

<file path=ppt/media/image6.tif>
</file>

<file path=ppt/media/image7.png>
</file>

<file path=ppt/media/image8.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7" name="Shape 17"/>
          <p:cNvSpPr/>
          <p:nvPr>
            <p:ph type="sldImg"/>
          </p:nvPr>
        </p:nvSpPr>
        <p:spPr>
          <a:xfrm>
            <a:off x="1143000" y="685800"/>
            <a:ext cx="4572000" cy="3429000"/>
          </a:xfrm>
          <a:prstGeom prst="rect">
            <a:avLst/>
          </a:prstGeom>
        </p:spPr>
        <p:txBody>
          <a:bodyPr/>
          <a:lstStyle/>
          <a:p>
            <a:pPr/>
          </a:p>
        </p:txBody>
      </p:sp>
      <p:sp>
        <p:nvSpPr>
          <p:cNvPr id="18" name="Shape 1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2192020" y="923925"/>
            <a:ext cx="11704320" cy="200215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lstStyle/>
          <a:p>
            <a:pPr/>
            <a:r>
              <a:t>Title Text</a:t>
            </a:r>
          </a:p>
        </p:txBody>
      </p:sp>
      <p:sp>
        <p:nvSpPr>
          <p:cNvPr id="3" name="Body Level One…"/>
          <p:cNvSpPr txBox="1"/>
          <p:nvPr>
            <p:ph type="body" idx="1"/>
          </p:nvPr>
        </p:nvSpPr>
        <p:spPr>
          <a:xfrm>
            <a:off x="8166100" y="2926079"/>
            <a:ext cx="5730240" cy="5303522"/>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0226498" y="7503467"/>
            <a:ext cx="258623" cy="248304"/>
          </a:xfrm>
          <a:prstGeom prst="rect">
            <a:avLst/>
          </a:prstGeom>
          <a:ln w="12700">
            <a:miter lim="400000"/>
          </a:ln>
        </p:spPr>
        <p:txBody>
          <a:bodyPr wrap="none" lIns="45718" tIns="45718" rIns="45718" bIns="45718" anchor="ctr">
            <a:spAutoFit/>
          </a:bodyPr>
          <a:lstStyle>
            <a:lvl1pPr algn="r">
              <a:defRPr sz="12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1pPr>
      <a:lvl2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2pPr>
      <a:lvl3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3pPr>
      <a:lvl4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4pPr>
      <a:lvl5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5pPr>
      <a:lvl6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6pPr>
      <a:lvl7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7pPr>
      <a:lvl8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8pPr>
      <a:lvl9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tif"/></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4.tif"/></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5.tif"/></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 Id="rId3" Type="http://schemas.openxmlformats.org/officeDocument/2006/relationships/image" Target="../media/image6.tif"/></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 name="Shape 0"/>
          <p:cNvSpPr/>
          <p:nvPr/>
        </p:nvSpPr>
        <p:spPr>
          <a:xfrm>
            <a:off x="0" y="0"/>
            <a:ext cx="14630400" cy="8229600"/>
          </a:xfrm>
          <a:prstGeom prst="rect">
            <a:avLst/>
          </a:prstGeom>
          <a:solidFill>
            <a:srgbClr val="EBF4F3"/>
          </a:solidFill>
          <a:ln w="12700">
            <a:miter lim="400000"/>
          </a:ln>
        </p:spPr>
        <p:txBody>
          <a:bodyPr lIns="45718" tIns="45718" rIns="45718" bIns="45718"/>
          <a:lstStyle/>
          <a:p>
            <a:pPr/>
          </a:p>
        </p:txBody>
      </p:sp>
      <p:sp>
        <p:nvSpPr>
          <p:cNvPr id="21" name="Shape 1"/>
          <p:cNvSpPr/>
          <p:nvPr/>
        </p:nvSpPr>
        <p:spPr>
          <a:xfrm>
            <a:off x="0" y="0"/>
            <a:ext cx="14630400" cy="8229600"/>
          </a:xfrm>
          <a:prstGeom prst="rect">
            <a:avLst/>
          </a:prstGeom>
          <a:solidFill>
            <a:srgbClr val="DFECE9"/>
          </a:solidFill>
          <a:ln w="13811">
            <a:solidFill>
              <a:srgbClr val="BFD9D3"/>
            </a:solidFill>
          </a:ln>
        </p:spPr>
        <p:txBody>
          <a:bodyPr lIns="45718" tIns="45718" rIns="45718" bIns="45718"/>
          <a:lstStyle/>
          <a:p>
            <a:pPr/>
          </a:p>
        </p:txBody>
      </p:sp>
      <p:pic>
        <p:nvPicPr>
          <p:cNvPr id="22" name="Image 0" descr="Image 0"/>
          <p:cNvPicPr>
            <a:picLocks noChangeAspect="1"/>
          </p:cNvPicPr>
          <p:nvPr/>
        </p:nvPicPr>
        <p:blipFill>
          <a:blip r:embed="rId2">
            <a:extLst/>
          </a:blip>
          <a:stretch>
            <a:fillRect/>
          </a:stretch>
        </p:blipFill>
        <p:spPr>
          <a:xfrm>
            <a:off x="0" y="0"/>
            <a:ext cx="5486400" cy="8229600"/>
          </a:xfrm>
          <a:prstGeom prst="rect">
            <a:avLst/>
          </a:prstGeom>
          <a:ln w="12700">
            <a:miter lim="400000"/>
          </a:ln>
        </p:spPr>
      </p:pic>
      <p:sp>
        <p:nvSpPr>
          <p:cNvPr id="23" name="GROUP G1"/>
          <p:cNvSpPr txBox="1"/>
          <p:nvPr/>
        </p:nvSpPr>
        <p:spPr>
          <a:xfrm>
            <a:off x="8510347" y="2612607"/>
            <a:ext cx="2799714" cy="70619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sz="4800"/>
            </a:lvl1pPr>
          </a:lstStyle>
          <a:p>
            <a:pPr/>
            <a:r>
              <a:t>GROUP G1</a:t>
            </a:r>
          </a:p>
        </p:txBody>
      </p:sp>
      <p:sp>
        <p:nvSpPr>
          <p:cNvPr id="24" name="SAI RATHNAM CHAPPIDI…"/>
          <p:cNvSpPr txBox="1"/>
          <p:nvPr/>
        </p:nvSpPr>
        <p:spPr>
          <a:xfrm>
            <a:off x="10343516" y="4373837"/>
            <a:ext cx="3371437" cy="14493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defRPr sz="2300"/>
            </a:pPr>
            <a:r>
              <a:t>SAI RATHNAM CHAPPIDI</a:t>
            </a:r>
          </a:p>
          <a:p>
            <a:pPr>
              <a:defRPr sz="2300"/>
            </a:pPr>
            <a:r>
              <a:t>RAJESH GORRE</a:t>
            </a:r>
          </a:p>
          <a:p>
            <a:pPr>
              <a:defRPr sz="2300"/>
            </a:pPr>
            <a:r>
              <a:t>NANDA KUMAR MEDEPALLI</a:t>
            </a:r>
          </a:p>
          <a:p>
            <a:pPr>
              <a:defRPr sz="2300"/>
            </a:pPr>
            <a:r>
              <a:t>NIVAS REDDY YADIKA</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 name="Shape 1"/>
          <p:cNvSpPr/>
          <p:nvPr/>
        </p:nvSpPr>
        <p:spPr>
          <a:xfrm>
            <a:off x="0" y="0"/>
            <a:ext cx="14630400" cy="8229600"/>
          </a:xfrm>
          <a:prstGeom prst="rect">
            <a:avLst/>
          </a:prstGeom>
          <a:solidFill>
            <a:srgbClr val="FFFFFF"/>
          </a:solidFill>
          <a:ln w="12700">
            <a:solidFill>
              <a:schemeClr val="accent1"/>
            </a:solidFill>
            <a:miter/>
          </a:ln>
        </p:spPr>
        <p:txBody>
          <a:bodyPr lIns="45718" tIns="45718" rIns="45718" bIns="45718"/>
          <a:lstStyle/>
          <a:p>
            <a:pPr/>
          </a:p>
        </p:txBody>
      </p:sp>
      <p:sp>
        <p:nvSpPr>
          <p:cNvPr id="27" name="Shape 0"/>
          <p:cNvSpPr/>
          <p:nvPr/>
        </p:nvSpPr>
        <p:spPr>
          <a:xfrm>
            <a:off x="0" y="-1"/>
            <a:ext cx="14630402" cy="8229601"/>
          </a:xfrm>
          <a:prstGeom prst="rect">
            <a:avLst/>
          </a:prstGeom>
          <a:solidFill>
            <a:srgbClr val="EBF4F3"/>
          </a:solidFill>
          <a:ln w="12700">
            <a:miter lim="400000"/>
          </a:ln>
        </p:spPr>
        <p:txBody>
          <a:bodyPr lIns="45718" tIns="45718" rIns="45718" bIns="45718"/>
          <a:lstStyle/>
          <a:p>
            <a:pPr/>
          </a:p>
        </p:txBody>
      </p:sp>
      <p:sp>
        <p:nvSpPr>
          <p:cNvPr id="28" name="Text 2"/>
          <p:cNvSpPr txBox="1"/>
          <p:nvPr/>
        </p:nvSpPr>
        <p:spPr>
          <a:xfrm>
            <a:off x="2150860" y="2351027"/>
            <a:ext cx="10550757" cy="77735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nSpc>
                <a:spcPts val="5400"/>
              </a:lnSpc>
              <a:defRPr sz="4700">
                <a:solidFill>
                  <a:srgbClr val="941100"/>
                </a:solidFill>
                <a:latin typeface="Kanit"/>
                <a:ea typeface="Kanit"/>
                <a:cs typeface="Kanit"/>
                <a:sym typeface="Kanit"/>
              </a:defRPr>
            </a:lvl1pPr>
          </a:lstStyle>
          <a:p>
            <a:pPr/>
            <a:r>
              <a:t>Project Topic: Dog Breed Classification</a:t>
            </a:r>
          </a:p>
        </p:txBody>
      </p:sp>
      <p:sp>
        <p:nvSpPr>
          <p:cNvPr id="29" name="Text 3"/>
          <p:cNvSpPr txBox="1"/>
          <p:nvPr/>
        </p:nvSpPr>
        <p:spPr>
          <a:xfrm>
            <a:off x="2316909" y="4272080"/>
            <a:ext cx="9758134" cy="112749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just">
              <a:lnSpc>
                <a:spcPts val="2700"/>
              </a:lnSpc>
              <a:defRPr b="1" sz="2600">
                <a:solidFill>
                  <a:srgbClr val="2C3249"/>
                </a:solidFill>
                <a:latin typeface="Martel Sans"/>
                <a:ea typeface="Martel Sans"/>
                <a:cs typeface="Martel Sans"/>
                <a:sym typeface="Martel Sans"/>
              </a:defRPr>
            </a:lvl1pPr>
          </a:lstStyle>
          <a:p>
            <a:pPr/>
            <a:r>
              <a:t>With the help of advanced machine learning algorithms, we aim to accurately identify and classify different dog breeds from unstructured images.</a:t>
            </a:r>
          </a:p>
        </p:txBody>
      </p:sp>
      <p:pic>
        <p:nvPicPr>
          <p:cNvPr id="30" name="Image" descr="Image"/>
          <p:cNvPicPr>
            <a:picLocks noChangeAspect="1"/>
          </p:cNvPicPr>
          <p:nvPr/>
        </p:nvPicPr>
        <p:blipFill>
          <a:blip r:embed="rId2">
            <a:alphaModFix amt="18437"/>
            <a:extLst/>
          </a:blip>
          <a:stretch>
            <a:fillRect/>
          </a:stretch>
        </p:blipFill>
        <p:spPr>
          <a:xfrm>
            <a:off x="-119360" y="-115256"/>
            <a:ext cx="14630402" cy="8229602"/>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 name="Shape 0"/>
          <p:cNvSpPr/>
          <p:nvPr/>
        </p:nvSpPr>
        <p:spPr>
          <a:xfrm>
            <a:off x="0" y="0"/>
            <a:ext cx="14630400" cy="8229600"/>
          </a:xfrm>
          <a:prstGeom prst="rect">
            <a:avLst/>
          </a:prstGeom>
          <a:solidFill>
            <a:srgbClr val="EBF4F3"/>
          </a:solidFill>
          <a:ln w="12700">
            <a:miter lim="400000"/>
          </a:ln>
        </p:spPr>
        <p:txBody>
          <a:bodyPr lIns="45718" tIns="45718" rIns="45718" bIns="45718"/>
          <a:lstStyle/>
          <a:p>
            <a:pPr/>
          </a:p>
        </p:txBody>
      </p:sp>
      <p:sp>
        <p:nvSpPr>
          <p:cNvPr id="33" name="Shape 1"/>
          <p:cNvSpPr/>
          <p:nvPr/>
        </p:nvSpPr>
        <p:spPr>
          <a:xfrm>
            <a:off x="0" y="0"/>
            <a:ext cx="14630400" cy="8229600"/>
          </a:xfrm>
          <a:prstGeom prst="rect">
            <a:avLst/>
          </a:prstGeom>
          <a:solidFill>
            <a:srgbClr val="FFFFFF"/>
          </a:solidFill>
          <a:ln w="13811">
            <a:solidFill>
              <a:srgbClr val="E5E0DF"/>
            </a:solidFill>
          </a:ln>
        </p:spPr>
        <p:txBody>
          <a:bodyPr lIns="45718" tIns="45718" rIns="45718" bIns="45718"/>
          <a:lstStyle/>
          <a:p>
            <a:pPr/>
          </a:p>
        </p:txBody>
      </p:sp>
      <p:sp>
        <p:nvSpPr>
          <p:cNvPr id="34" name="Text 2"/>
          <p:cNvSpPr txBox="1"/>
          <p:nvPr/>
        </p:nvSpPr>
        <p:spPr>
          <a:xfrm>
            <a:off x="878917" y="1083708"/>
            <a:ext cx="8286648" cy="774433"/>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nSpc>
                <a:spcPts val="5400"/>
              </a:lnSpc>
              <a:defRPr sz="4600">
                <a:solidFill>
                  <a:srgbClr val="272D45"/>
                </a:solidFill>
                <a:latin typeface="Kanit"/>
                <a:ea typeface="Kanit"/>
                <a:cs typeface="Kanit"/>
                <a:sym typeface="Kanit"/>
              </a:defRPr>
            </a:lvl1pPr>
          </a:lstStyle>
          <a:p>
            <a:pPr/>
            <a:r>
              <a:t>Statement of Project Objectives</a:t>
            </a:r>
          </a:p>
        </p:txBody>
      </p:sp>
      <p:sp>
        <p:nvSpPr>
          <p:cNvPr id="35" name="Shape 3"/>
          <p:cNvSpPr/>
          <p:nvPr/>
        </p:nvSpPr>
        <p:spPr>
          <a:xfrm>
            <a:off x="833199" y="2284927"/>
            <a:ext cx="499945" cy="499945"/>
          </a:xfrm>
          <a:prstGeom prst="roundRect">
            <a:avLst>
              <a:gd name="adj" fmla="val 20000"/>
            </a:avLst>
          </a:prstGeom>
          <a:solidFill>
            <a:srgbClr val="DFECE9"/>
          </a:solidFill>
          <a:ln w="13811">
            <a:solidFill>
              <a:srgbClr val="BFD9D3"/>
            </a:solidFill>
          </a:ln>
        </p:spPr>
        <p:txBody>
          <a:bodyPr lIns="45718" tIns="45718" rIns="45718" bIns="45718"/>
          <a:lstStyle/>
          <a:p>
            <a:pPr/>
          </a:p>
        </p:txBody>
      </p:sp>
      <p:sp>
        <p:nvSpPr>
          <p:cNvPr id="36" name="Text 4"/>
          <p:cNvSpPr txBox="1"/>
          <p:nvPr/>
        </p:nvSpPr>
        <p:spPr>
          <a:xfrm>
            <a:off x="939220" y="2326601"/>
            <a:ext cx="287781" cy="49249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ctr">
              <a:lnSpc>
                <a:spcPts val="3200"/>
              </a:lnSpc>
              <a:defRPr sz="2600">
                <a:solidFill>
                  <a:srgbClr val="2C3249"/>
                </a:solidFill>
                <a:latin typeface="Kanit"/>
                <a:ea typeface="Kanit"/>
                <a:cs typeface="Kanit"/>
                <a:sym typeface="Kanit"/>
              </a:defRPr>
            </a:lvl1pPr>
          </a:lstStyle>
          <a:p>
            <a:pPr/>
            <a:r>
              <a:t>1</a:t>
            </a:r>
          </a:p>
        </p:txBody>
      </p:sp>
      <p:sp>
        <p:nvSpPr>
          <p:cNvPr id="37" name="Text 5"/>
          <p:cNvSpPr txBox="1"/>
          <p:nvPr/>
        </p:nvSpPr>
        <p:spPr>
          <a:xfrm>
            <a:off x="1601031" y="2316104"/>
            <a:ext cx="3389818" cy="43585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nSpc>
                <a:spcPts val="2700"/>
              </a:lnSpc>
              <a:defRPr b="1" sz="2400">
                <a:solidFill>
                  <a:srgbClr val="2C3249"/>
                </a:solidFill>
                <a:latin typeface="Kanit"/>
                <a:ea typeface="Kanit"/>
                <a:cs typeface="Kanit"/>
                <a:sym typeface="Kanit"/>
              </a:defRPr>
            </a:lvl1pPr>
          </a:lstStyle>
          <a:p>
            <a:pPr/>
            <a:r>
              <a:t>Accurate Identification</a:t>
            </a:r>
          </a:p>
        </p:txBody>
      </p:sp>
      <p:sp>
        <p:nvSpPr>
          <p:cNvPr id="38" name="Text 6"/>
          <p:cNvSpPr txBox="1"/>
          <p:nvPr/>
        </p:nvSpPr>
        <p:spPr>
          <a:xfrm>
            <a:off x="1601032" y="2930605"/>
            <a:ext cx="11289404" cy="76707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nSpc>
                <a:spcPts val="2700"/>
              </a:lnSpc>
              <a:defRPr sz="2000">
                <a:solidFill>
                  <a:srgbClr val="2C3249"/>
                </a:solidFill>
                <a:latin typeface="Martel Sans"/>
                <a:ea typeface="Martel Sans"/>
                <a:cs typeface="Martel Sans"/>
                <a:sym typeface="Martel Sans"/>
              </a:defRPr>
            </a:lvl1pPr>
          </a:lstStyle>
          <a:p>
            <a:pPr/>
            <a:r>
              <a:t>Develop an algorithm using TensorFlow and CNN to correctly identify the names of various dog breeds.</a:t>
            </a:r>
          </a:p>
        </p:txBody>
      </p:sp>
      <p:sp>
        <p:nvSpPr>
          <p:cNvPr id="39" name="Shape 7"/>
          <p:cNvSpPr/>
          <p:nvPr/>
        </p:nvSpPr>
        <p:spPr>
          <a:xfrm>
            <a:off x="833199" y="4037171"/>
            <a:ext cx="499945" cy="499943"/>
          </a:xfrm>
          <a:prstGeom prst="roundRect">
            <a:avLst>
              <a:gd name="adj" fmla="val 20000"/>
            </a:avLst>
          </a:prstGeom>
          <a:solidFill>
            <a:srgbClr val="DFECE9"/>
          </a:solidFill>
          <a:ln w="13811">
            <a:solidFill>
              <a:srgbClr val="BFD9D3"/>
            </a:solidFill>
          </a:ln>
        </p:spPr>
        <p:txBody>
          <a:bodyPr lIns="45718" tIns="45718" rIns="45718" bIns="45718"/>
          <a:lstStyle/>
          <a:p>
            <a:pPr/>
          </a:p>
        </p:txBody>
      </p:sp>
      <p:sp>
        <p:nvSpPr>
          <p:cNvPr id="40" name="Text 8"/>
          <p:cNvSpPr txBox="1"/>
          <p:nvPr/>
        </p:nvSpPr>
        <p:spPr>
          <a:xfrm>
            <a:off x="939220" y="4078843"/>
            <a:ext cx="287781" cy="49249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ctr">
              <a:lnSpc>
                <a:spcPts val="3200"/>
              </a:lnSpc>
              <a:defRPr sz="2600">
                <a:solidFill>
                  <a:srgbClr val="2C3249"/>
                </a:solidFill>
                <a:latin typeface="Kanit"/>
                <a:ea typeface="Kanit"/>
                <a:cs typeface="Kanit"/>
                <a:sym typeface="Kanit"/>
              </a:defRPr>
            </a:lvl1pPr>
          </a:lstStyle>
          <a:p>
            <a:pPr/>
            <a:r>
              <a:t>2</a:t>
            </a:r>
          </a:p>
        </p:txBody>
      </p:sp>
      <p:sp>
        <p:nvSpPr>
          <p:cNvPr id="41" name="Text 9"/>
          <p:cNvSpPr txBox="1"/>
          <p:nvPr/>
        </p:nvSpPr>
        <p:spPr>
          <a:xfrm>
            <a:off x="1601032" y="4073594"/>
            <a:ext cx="4310617" cy="43585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nSpc>
                <a:spcPts val="2700"/>
              </a:lnSpc>
              <a:defRPr b="1" sz="2400">
                <a:solidFill>
                  <a:srgbClr val="2C3249"/>
                </a:solidFill>
                <a:latin typeface="Kanit"/>
                <a:ea typeface="Kanit"/>
                <a:cs typeface="Kanit"/>
                <a:sym typeface="Kanit"/>
              </a:defRPr>
            </a:lvl1pPr>
          </a:lstStyle>
          <a:p>
            <a:pPr/>
            <a:r>
              <a:t>Unstructured Image Analysis</a:t>
            </a:r>
          </a:p>
        </p:txBody>
      </p:sp>
      <p:sp>
        <p:nvSpPr>
          <p:cNvPr id="42" name="Text 10"/>
          <p:cNvSpPr txBox="1"/>
          <p:nvPr/>
        </p:nvSpPr>
        <p:spPr>
          <a:xfrm>
            <a:off x="1601032" y="4682848"/>
            <a:ext cx="10931395" cy="76707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nSpc>
                <a:spcPts val="2700"/>
              </a:lnSpc>
              <a:defRPr sz="2000">
                <a:solidFill>
                  <a:srgbClr val="2C3249"/>
                </a:solidFill>
                <a:latin typeface="Martel Sans"/>
                <a:ea typeface="Martel Sans"/>
                <a:cs typeface="Martel Sans"/>
                <a:sym typeface="Martel Sans"/>
              </a:defRPr>
            </a:lvl1pPr>
          </a:lstStyle>
          <a:p>
            <a:pPr/>
            <a:r>
              <a:t>Implement a robust system that can analyze unstructured images and provide reliable breed predictions.</a:t>
            </a:r>
          </a:p>
        </p:txBody>
      </p:sp>
      <p:sp>
        <p:nvSpPr>
          <p:cNvPr id="43" name="Shape 11"/>
          <p:cNvSpPr/>
          <p:nvPr/>
        </p:nvSpPr>
        <p:spPr>
          <a:xfrm>
            <a:off x="833199" y="5789414"/>
            <a:ext cx="499945" cy="499945"/>
          </a:xfrm>
          <a:prstGeom prst="roundRect">
            <a:avLst>
              <a:gd name="adj" fmla="val 20000"/>
            </a:avLst>
          </a:prstGeom>
          <a:solidFill>
            <a:srgbClr val="DFECE9"/>
          </a:solidFill>
          <a:ln w="13811">
            <a:solidFill>
              <a:srgbClr val="BFD9D3"/>
            </a:solidFill>
          </a:ln>
        </p:spPr>
        <p:txBody>
          <a:bodyPr lIns="45718" tIns="45718" rIns="45718" bIns="45718"/>
          <a:lstStyle/>
          <a:p>
            <a:pPr/>
          </a:p>
        </p:txBody>
      </p:sp>
      <p:sp>
        <p:nvSpPr>
          <p:cNvPr id="44" name="Text 12"/>
          <p:cNvSpPr txBox="1"/>
          <p:nvPr/>
        </p:nvSpPr>
        <p:spPr>
          <a:xfrm>
            <a:off x="939220" y="5831086"/>
            <a:ext cx="287781" cy="49249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ctr">
              <a:lnSpc>
                <a:spcPts val="3200"/>
              </a:lnSpc>
              <a:defRPr sz="2600">
                <a:solidFill>
                  <a:srgbClr val="2C3249"/>
                </a:solidFill>
                <a:latin typeface="Kanit"/>
                <a:ea typeface="Kanit"/>
                <a:cs typeface="Kanit"/>
                <a:sym typeface="Kanit"/>
              </a:defRPr>
            </a:lvl1pPr>
          </a:lstStyle>
          <a:p>
            <a:pPr/>
            <a:r>
              <a:t>3</a:t>
            </a:r>
          </a:p>
        </p:txBody>
      </p:sp>
      <p:sp>
        <p:nvSpPr>
          <p:cNvPr id="45" name="Text 13"/>
          <p:cNvSpPr txBox="1"/>
          <p:nvPr/>
        </p:nvSpPr>
        <p:spPr>
          <a:xfrm>
            <a:off x="1601032" y="5825838"/>
            <a:ext cx="5050591" cy="43585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nSpc>
                <a:spcPts val="2700"/>
              </a:lnSpc>
              <a:defRPr b="1" sz="2400">
                <a:solidFill>
                  <a:srgbClr val="2C3249"/>
                </a:solidFill>
                <a:latin typeface="Kanit"/>
                <a:ea typeface="Kanit"/>
                <a:cs typeface="Kanit"/>
                <a:sym typeface="Kanit"/>
              </a:defRPr>
            </a:lvl1pPr>
          </a:lstStyle>
          <a:p>
            <a:pPr/>
            <a:r>
              <a:t>Evaluating Classifier Performance</a:t>
            </a:r>
          </a:p>
        </p:txBody>
      </p:sp>
      <p:sp>
        <p:nvSpPr>
          <p:cNvPr id="46" name="Text 14"/>
          <p:cNvSpPr txBox="1"/>
          <p:nvPr/>
        </p:nvSpPr>
        <p:spPr>
          <a:xfrm>
            <a:off x="1601032" y="6435091"/>
            <a:ext cx="9988398" cy="76707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nSpc>
                <a:spcPts val="2700"/>
              </a:lnSpc>
              <a:defRPr sz="2000">
                <a:solidFill>
                  <a:srgbClr val="2C3249"/>
                </a:solidFill>
                <a:latin typeface="Martel Sans"/>
                <a:ea typeface="Martel Sans"/>
                <a:cs typeface="Martel Sans"/>
                <a:sym typeface="Martel Sans"/>
              </a:defRPr>
            </a:lvl1pPr>
          </a:lstStyle>
          <a:p>
            <a:pPr/>
            <a:r>
              <a:t>Assess the performance of the developed classifier using appropriate metrics and comparisons.</a:t>
            </a:r>
          </a:p>
        </p:txBody>
      </p:sp>
      <p:pic>
        <p:nvPicPr>
          <p:cNvPr id="47" name="Image" descr="Image"/>
          <p:cNvPicPr>
            <a:picLocks noChangeAspect="1"/>
          </p:cNvPicPr>
          <p:nvPr/>
        </p:nvPicPr>
        <p:blipFill>
          <a:blip r:embed="rId2">
            <a:alphaModFix amt="25443"/>
            <a:extLst/>
          </a:blip>
          <a:srcRect l="553" t="498" r="0" b="0"/>
          <a:stretch>
            <a:fillRect/>
          </a:stretch>
        </p:blipFill>
        <p:spPr>
          <a:xfrm>
            <a:off x="9920" y="3174"/>
            <a:ext cx="14610575" cy="8223063"/>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 name="Shape 0"/>
          <p:cNvSpPr/>
          <p:nvPr/>
        </p:nvSpPr>
        <p:spPr>
          <a:xfrm>
            <a:off x="0" y="0"/>
            <a:ext cx="14630400" cy="8229600"/>
          </a:xfrm>
          <a:prstGeom prst="rect">
            <a:avLst/>
          </a:prstGeom>
          <a:solidFill>
            <a:srgbClr val="EBF4F3"/>
          </a:solidFill>
          <a:ln w="12700">
            <a:miter lim="400000"/>
          </a:ln>
        </p:spPr>
        <p:txBody>
          <a:bodyPr lIns="45718" tIns="45718" rIns="45718" bIns="45718"/>
          <a:lstStyle/>
          <a:p>
            <a:pPr/>
          </a:p>
        </p:txBody>
      </p:sp>
      <p:sp>
        <p:nvSpPr>
          <p:cNvPr id="50" name="Shape 1"/>
          <p:cNvSpPr/>
          <p:nvPr/>
        </p:nvSpPr>
        <p:spPr>
          <a:xfrm>
            <a:off x="0" y="0"/>
            <a:ext cx="14630400" cy="8229600"/>
          </a:xfrm>
          <a:prstGeom prst="rect">
            <a:avLst/>
          </a:prstGeom>
          <a:solidFill>
            <a:srgbClr val="FFFFFF"/>
          </a:solidFill>
          <a:ln w="13811">
            <a:solidFill>
              <a:srgbClr val="E5E0DF"/>
            </a:solidFill>
          </a:ln>
        </p:spPr>
        <p:txBody>
          <a:bodyPr lIns="45718" tIns="45718" rIns="45718" bIns="45718"/>
          <a:lstStyle/>
          <a:p>
            <a:pPr/>
          </a:p>
        </p:txBody>
      </p:sp>
      <p:sp>
        <p:nvSpPr>
          <p:cNvPr id="51" name="Text 2"/>
          <p:cNvSpPr txBox="1"/>
          <p:nvPr/>
        </p:nvSpPr>
        <p:spPr>
          <a:xfrm>
            <a:off x="2083712" y="778787"/>
            <a:ext cx="2768057" cy="78319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nSpc>
                <a:spcPts val="5400"/>
              </a:lnSpc>
              <a:defRPr sz="4900">
                <a:solidFill>
                  <a:srgbClr val="941100"/>
                </a:solidFill>
                <a:latin typeface="Kanit"/>
                <a:ea typeface="Kanit"/>
                <a:cs typeface="Kanit"/>
                <a:sym typeface="Kanit"/>
              </a:defRPr>
            </a:lvl1pPr>
          </a:lstStyle>
          <a:p>
            <a:pPr/>
            <a:r>
              <a:t>Approach</a:t>
            </a:r>
          </a:p>
        </p:txBody>
      </p:sp>
      <p:sp>
        <p:nvSpPr>
          <p:cNvPr id="52" name="Shape 3"/>
          <p:cNvSpPr/>
          <p:nvPr/>
        </p:nvSpPr>
        <p:spPr>
          <a:xfrm>
            <a:off x="7293054" y="1917500"/>
            <a:ext cx="44412" cy="5533196"/>
          </a:xfrm>
          <a:prstGeom prst="rect">
            <a:avLst/>
          </a:prstGeom>
          <a:solidFill>
            <a:srgbClr val="BFD9D3"/>
          </a:solidFill>
          <a:ln w="12700">
            <a:miter lim="400000"/>
          </a:ln>
        </p:spPr>
        <p:txBody>
          <a:bodyPr lIns="45718" tIns="45718" rIns="45718" bIns="45718"/>
          <a:lstStyle/>
          <a:p>
            <a:pPr/>
          </a:p>
        </p:txBody>
      </p:sp>
      <p:sp>
        <p:nvSpPr>
          <p:cNvPr id="53" name="Shape 4"/>
          <p:cNvSpPr/>
          <p:nvPr/>
        </p:nvSpPr>
        <p:spPr>
          <a:xfrm>
            <a:off x="7565172" y="2318802"/>
            <a:ext cx="777599" cy="44412"/>
          </a:xfrm>
          <a:prstGeom prst="rect">
            <a:avLst/>
          </a:prstGeom>
          <a:solidFill>
            <a:srgbClr val="BFD9D3"/>
          </a:solidFill>
          <a:ln w="12700">
            <a:miter lim="400000"/>
          </a:ln>
        </p:spPr>
        <p:txBody>
          <a:bodyPr lIns="45718" tIns="45718" rIns="45718" bIns="45718"/>
          <a:lstStyle/>
          <a:p>
            <a:pPr/>
          </a:p>
        </p:txBody>
      </p:sp>
      <p:sp>
        <p:nvSpPr>
          <p:cNvPr id="54" name="Shape 5"/>
          <p:cNvSpPr/>
          <p:nvPr/>
        </p:nvSpPr>
        <p:spPr>
          <a:xfrm>
            <a:off x="7065226" y="2091095"/>
            <a:ext cx="499945" cy="499945"/>
          </a:xfrm>
          <a:prstGeom prst="roundRect">
            <a:avLst>
              <a:gd name="adj" fmla="val 20000"/>
            </a:avLst>
          </a:prstGeom>
          <a:solidFill>
            <a:srgbClr val="DFECE9"/>
          </a:solidFill>
          <a:ln w="13811">
            <a:solidFill>
              <a:srgbClr val="BFD9D3"/>
            </a:solidFill>
          </a:ln>
        </p:spPr>
        <p:txBody>
          <a:bodyPr lIns="45718" tIns="45718" rIns="45718" bIns="45718"/>
          <a:lstStyle/>
          <a:p>
            <a:pPr/>
          </a:p>
        </p:txBody>
      </p:sp>
      <p:sp>
        <p:nvSpPr>
          <p:cNvPr id="55" name="Text 6"/>
          <p:cNvSpPr txBox="1"/>
          <p:nvPr/>
        </p:nvSpPr>
        <p:spPr>
          <a:xfrm>
            <a:off x="7171249" y="2132766"/>
            <a:ext cx="287780" cy="49249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ctr">
              <a:lnSpc>
                <a:spcPts val="3200"/>
              </a:lnSpc>
              <a:defRPr sz="2600">
                <a:solidFill>
                  <a:srgbClr val="2C3249"/>
                </a:solidFill>
                <a:latin typeface="Kanit"/>
                <a:ea typeface="Kanit"/>
                <a:cs typeface="Kanit"/>
                <a:sym typeface="Kanit"/>
              </a:defRPr>
            </a:lvl1pPr>
          </a:lstStyle>
          <a:p>
            <a:pPr/>
            <a:r>
              <a:t>1</a:t>
            </a:r>
          </a:p>
        </p:txBody>
      </p:sp>
      <p:sp>
        <p:nvSpPr>
          <p:cNvPr id="56" name="Text 7"/>
          <p:cNvSpPr txBox="1"/>
          <p:nvPr/>
        </p:nvSpPr>
        <p:spPr>
          <a:xfrm>
            <a:off x="8582976" y="2139671"/>
            <a:ext cx="2497742" cy="43585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nSpc>
                <a:spcPts val="2700"/>
              </a:lnSpc>
              <a:defRPr b="1" sz="2400">
                <a:solidFill>
                  <a:srgbClr val="2C3249"/>
                </a:solidFill>
                <a:latin typeface="Kanit"/>
                <a:ea typeface="Kanit"/>
                <a:cs typeface="Kanit"/>
                <a:sym typeface="Kanit"/>
              </a:defRPr>
            </a:lvl1pPr>
          </a:lstStyle>
          <a:p>
            <a:pPr/>
            <a:r>
              <a:t>Data Acquisition</a:t>
            </a:r>
          </a:p>
        </p:txBody>
      </p:sp>
      <p:sp>
        <p:nvSpPr>
          <p:cNvPr id="57" name="Text 8"/>
          <p:cNvSpPr txBox="1"/>
          <p:nvPr/>
        </p:nvSpPr>
        <p:spPr>
          <a:xfrm>
            <a:off x="8582976" y="2709029"/>
            <a:ext cx="3963712" cy="110997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nSpc>
                <a:spcPts val="2700"/>
              </a:lnSpc>
              <a:defRPr sz="2000">
                <a:solidFill>
                  <a:srgbClr val="2C3249"/>
                </a:solidFill>
                <a:latin typeface="Martel Sans"/>
                <a:ea typeface="Martel Sans"/>
                <a:cs typeface="Martel Sans"/>
                <a:sym typeface="Martel Sans"/>
              </a:defRPr>
            </a:lvl1pPr>
          </a:lstStyle>
          <a:p>
            <a:pPr/>
            <a:r>
              <a:t>Collect a diverse dataset of labeled dog images for training and validation purposes.</a:t>
            </a:r>
          </a:p>
        </p:txBody>
      </p:sp>
      <p:sp>
        <p:nvSpPr>
          <p:cNvPr id="58" name="Shape 9"/>
          <p:cNvSpPr/>
          <p:nvPr/>
        </p:nvSpPr>
        <p:spPr>
          <a:xfrm>
            <a:off x="6287630" y="3429653"/>
            <a:ext cx="777599" cy="44413"/>
          </a:xfrm>
          <a:prstGeom prst="rect">
            <a:avLst/>
          </a:prstGeom>
          <a:solidFill>
            <a:srgbClr val="BFD9D3"/>
          </a:solidFill>
          <a:ln w="12700">
            <a:miter lim="400000"/>
          </a:ln>
        </p:spPr>
        <p:txBody>
          <a:bodyPr lIns="45718" tIns="45718" rIns="45718" bIns="45718"/>
          <a:lstStyle/>
          <a:p>
            <a:pPr/>
          </a:p>
        </p:txBody>
      </p:sp>
      <p:sp>
        <p:nvSpPr>
          <p:cNvPr id="59" name="Shape 10"/>
          <p:cNvSpPr/>
          <p:nvPr/>
        </p:nvSpPr>
        <p:spPr>
          <a:xfrm>
            <a:off x="7065226" y="3201946"/>
            <a:ext cx="499945" cy="499945"/>
          </a:xfrm>
          <a:prstGeom prst="roundRect">
            <a:avLst>
              <a:gd name="adj" fmla="val 20000"/>
            </a:avLst>
          </a:prstGeom>
          <a:solidFill>
            <a:srgbClr val="DFECE9"/>
          </a:solidFill>
          <a:ln w="13811">
            <a:solidFill>
              <a:srgbClr val="BFD9D3"/>
            </a:solidFill>
          </a:ln>
        </p:spPr>
        <p:txBody>
          <a:bodyPr lIns="45718" tIns="45718" rIns="45718" bIns="45718"/>
          <a:lstStyle/>
          <a:p>
            <a:pPr/>
          </a:p>
        </p:txBody>
      </p:sp>
      <p:sp>
        <p:nvSpPr>
          <p:cNvPr id="60" name="Text 11"/>
          <p:cNvSpPr txBox="1"/>
          <p:nvPr/>
        </p:nvSpPr>
        <p:spPr>
          <a:xfrm>
            <a:off x="7171248" y="3243621"/>
            <a:ext cx="287780" cy="49249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ctr">
              <a:lnSpc>
                <a:spcPts val="3200"/>
              </a:lnSpc>
              <a:defRPr sz="2600">
                <a:solidFill>
                  <a:srgbClr val="2C3249"/>
                </a:solidFill>
                <a:latin typeface="Kanit"/>
                <a:ea typeface="Kanit"/>
                <a:cs typeface="Kanit"/>
                <a:sym typeface="Kanit"/>
              </a:defRPr>
            </a:lvl1pPr>
          </a:lstStyle>
          <a:p>
            <a:pPr/>
            <a:r>
              <a:t>2</a:t>
            </a:r>
          </a:p>
        </p:txBody>
      </p:sp>
      <p:sp>
        <p:nvSpPr>
          <p:cNvPr id="61" name="Text 12"/>
          <p:cNvSpPr txBox="1"/>
          <p:nvPr/>
        </p:nvSpPr>
        <p:spPr>
          <a:xfrm>
            <a:off x="3825755" y="3233930"/>
            <a:ext cx="2221666" cy="43585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r">
              <a:lnSpc>
                <a:spcPts val="2700"/>
              </a:lnSpc>
              <a:defRPr b="1" sz="2400">
                <a:solidFill>
                  <a:srgbClr val="2C3249"/>
                </a:solidFill>
                <a:latin typeface="Kanit"/>
                <a:ea typeface="Kanit"/>
                <a:cs typeface="Kanit"/>
                <a:sym typeface="Kanit"/>
              </a:defRPr>
            </a:lvl1pPr>
          </a:lstStyle>
          <a:p>
            <a:pPr/>
            <a:r>
              <a:t>Preprocessing</a:t>
            </a:r>
          </a:p>
        </p:txBody>
      </p:sp>
      <p:sp>
        <p:nvSpPr>
          <p:cNvPr id="62" name="Text 13"/>
          <p:cNvSpPr txBox="1"/>
          <p:nvPr/>
        </p:nvSpPr>
        <p:spPr>
          <a:xfrm>
            <a:off x="2083711" y="3819882"/>
            <a:ext cx="3963713" cy="110997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lnSpc>
                <a:spcPts val="2700"/>
              </a:lnSpc>
              <a:defRPr sz="2000">
                <a:solidFill>
                  <a:srgbClr val="2C3249"/>
                </a:solidFill>
                <a:latin typeface="Martel Sans"/>
                <a:ea typeface="Martel Sans"/>
                <a:cs typeface="Martel Sans"/>
                <a:sym typeface="Martel Sans"/>
              </a:defRPr>
            </a:lvl1pPr>
          </a:lstStyle>
          <a:p>
            <a:pPr/>
            <a:r>
              <a:t>Prepare the dataset by converting images and labels into Tensors, enhancing their usability.</a:t>
            </a:r>
          </a:p>
        </p:txBody>
      </p:sp>
      <p:sp>
        <p:nvSpPr>
          <p:cNvPr id="63" name="Shape 14"/>
          <p:cNvSpPr/>
          <p:nvPr/>
        </p:nvSpPr>
        <p:spPr>
          <a:xfrm>
            <a:off x="7565172" y="4620874"/>
            <a:ext cx="777599" cy="44412"/>
          </a:xfrm>
          <a:prstGeom prst="rect">
            <a:avLst/>
          </a:prstGeom>
          <a:solidFill>
            <a:srgbClr val="BFD9D3"/>
          </a:solidFill>
          <a:ln w="12700">
            <a:miter lim="400000"/>
          </a:ln>
        </p:spPr>
        <p:txBody>
          <a:bodyPr lIns="45718" tIns="45718" rIns="45718" bIns="45718"/>
          <a:lstStyle/>
          <a:p>
            <a:pPr/>
          </a:p>
        </p:txBody>
      </p:sp>
      <p:sp>
        <p:nvSpPr>
          <p:cNvPr id="64" name="Shape 15"/>
          <p:cNvSpPr/>
          <p:nvPr/>
        </p:nvSpPr>
        <p:spPr>
          <a:xfrm>
            <a:off x="7065226" y="4393167"/>
            <a:ext cx="499945" cy="499945"/>
          </a:xfrm>
          <a:prstGeom prst="roundRect">
            <a:avLst>
              <a:gd name="adj" fmla="val 20000"/>
            </a:avLst>
          </a:prstGeom>
          <a:solidFill>
            <a:srgbClr val="DFECE9"/>
          </a:solidFill>
          <a:ln w="13811">
            <a:solidFill>
              <a:srgbClr val="BFD9D3"/>
            </a:solidFill>
          </a:ln>
        </p:spPr>
        <p:txBody>
          <a:bodyPr lIns="45718" tIns="45718" rIns="45718" bIns="45718"/>
          <a:lstStyle/>
          <a:p>
            <a:pPr/>
          </a:p>
        </p:txBody>
      </p:sp>
      <p:sp>
        <p:nvSpPr>
          <p:cNvPr id="65" name="Text 16"/>
          <p:cNvSpPr txBox="1"/>
          <p:nvPr/>
        </p:nvSpPr>
        <p:spPr>
          <a:xfrm>
            <a:off x="7171249" y="4434841"/>
            <a:ext cx="287780" cy="49249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ctr">
              <a:lnSpc>
                <a:spcPts val="3200"/>
              </a:lnSpc>
              <a:defRPr sz="2600">
                <a:solidFill>
                  <a:srgbClr val="2C3249"/>
                </a:solidFill>
                <a:latin typeface="Kanit"/>
                <a:ea typeface="Kanit"/>
                <a:cs typeface="Kanit"/>
                <a:sym typeface="Kanit"/>
              </a:defRPr>
            </a:lvl1pPr>
          </a:lstStyle>
          <a:p>
            <a:pPr/>
            <a:r>
              <a:t>3</a:t>
            </a:r>
          </a:p>
        </p:txBody>
      </p:sp>
      <p:sp>
        <p:nvSpPr>
          <p:cNvPr id="66" name="Text 17"/>
          <p:cNvSpPr txBox="1"/>
          <p:nvPr/>
        </p:nvSpPr>
        <p:spPr>
          <a:xfrm>
            <a:off x="8582976" y="4441746"/>
            <a:ext cx="2186691" cy="43585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nSpc>
                <a:spcPts val="2700"/>
              </a:lnSpc>
              <a:defRPr b="1" sz="2400">
                <a:solidFill>
                  <a:srgbClr val="2C3249"/>
                </a:solidFill>
                <a:latin typeface="Kanit"/>
                <a:ea typeface="Kanit"/>
                <a:cs typeface="Kanit"/>
                <a:sym typeface="Kanit"/>
              </a:defRPr>
            </a:lvl1pPr>
          </a:lstStyle>
          <a:p>
            <a:pPr/>
            <a:r>
              <a:t>CNN Modeling</a:t>
            </a:r>
          </a:p>
        </p:txBody>
      </p:sp>
      <p:sp>
        <p:nvSpPr>
          <p:cNvPr id="67" name="Text 18"/>
          <p:cNvSpPr txBox="1"/>
          <p:nvPr/>
        </p:nvSpPr>
        <p:spPr>
          <a:xfrm>
            <a:off x="8582976" y="5011104"/>
            <a:ext cx="3963712" cy="145287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nSpc>
                <a:spcPts val="2700"/>
              </a:lnSpc>
              <a:defRPr sz="2000">
                <a:solidFill>
                  <a:srgbClr val="2C3249"/>
                </a:solidFill>
                <a:latin typeface="Martel Sans"/>
                <a:ea typeface="Martel Sans"/>
                <a:cs typeface="Martel Sans"/>
                <a:sym typeface="Martel Sans"/>
              </a:defRPr>
            </a:lvl1pPr>
          </a:lstStyle>
          <a:p>
            <a:pPr/>
            <a:r>
              <a:t>Build a Convolutional Neural Network (CNN) model that can learn and classify dog breeds effectively.</a:t>
            </a:r>
          </a:p>
        </p:txBody>
      </p:sp>
      <p:sp>
        <p:nvSpPr>
          <p:cNvPr id="68" name="Shape 19"/>
          <p:cNvSpPr/>
          <p:nvPr/>
        </p:nvSpPr>
        <p:spPr>
          <a:xfrm>
            <a:off x="6287630" y="5771970"/>
            <a:ext cx="777599" cy="44412"/>
          </a:xfrm>
          <a:prstGeom prst="rect">
            <a:avLst/>
          </a:prstGeom>
          <a:solidFill>
            <a:srgbClr val="BFD9D3"/>
          </a:solidFill>
          <a:ln w="12700">
            <a:miter lim="400000"/>
          </a:ln>
        </p:spPr>
        <p:txBody>
          <a:bodyPr lIns="45718" tIns="45718" rIns="45718" bIns="45718"/>
          <a:lstStyle/>
          <a:p>
            <a:pPr/>
          </a:p>
        </p:txBody>
      </p:sp>
      <p:sp>
        <p:nvSpPr>
          <p:cNvPr id="69" name="Shape 20"/>
          <p:cNvSpPr/>
          <p:nvPr/>
        </p:nvSpPr>
        <p:spPr>
          <a:xfrm>
            <a:off x="7065226" y="5544263"/>
            <a:ext cx="499945" cy="499945"/>
          </a:xfrm>
          <a:prstGeom prst="roundRect">
            <a:avLst>
              <a:gd name="adj" fmla="val 20000"/>
            </a:avLst>
          </a:prstGeom>
          <a:solidFill>
            <a:srgbClr val="DFECE9"/>
          </a:solidFill>
          <a:ln w="13811">
            <a:solidFill>
              <a:srgbClr val="BFD9D3"/>
            </a:solidFill>
          </a:ln>
        </p:spPr>
        <p:txBody>
          <a:bodyPr lIns="45718" tIns="45718" rIns="45718" bIns="45718"/>
          <a:lstStyle/>
          <a:p>
            <a:pPr/>
          </a:p>
        </p:txBody>
      </p:sp>
      <p:sp>
        <p:nvSpPr>
          <p:cNvPr id="70" name="Text 21"/>
          <p:cNvSpPr txBox="1"/>
          <p:nvPr/>
        </p:nvSpPr>
        <p:spPr>
          <a:xfrm>
            <a:off x="7171249" y="5585937"/>
            <a:ext cx="287780" cy="49249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ctr">
              <a:lnSpc>
                <a:spcPts val="3200"/>
              </a:lnSpc>
              <a:defRPr sz="2600">
                <a:solidFill>
                  <a:srgbClr val="2C3249"/>
                </a:solidFill>
                <a:latin typeface="Kanit"/>
                <a:ea typeface="Kanit"/>
                <a:cs typeface="Kanit"/>
                <a:sym typeface="Kanit"/>
              </a:defRPr>
            </a:lvl1pPr>
          </a:lstStyle>
          <a:p>
            <a:pPr/>
            <a:r>
              <a:t>4</a:t>
            </a:r>
          </a:p>
        </p:txBody>
      </p:sp>
      <p:sp>
        <p:nvSpPr>
          <p:cNvPr id="71" name="Text 22"/>
          <p:cNvSpPr txBox="1"/>
          <p:nvPr/>
        </p:nvSpPr>
        <p:spPr>
          <a:xfrm>
            <a:off x="4452918" y="5576247"/>
            <a:ext cx="1594503" cy="43585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r">
              <a:lnSpc>
                <a:spcPts val="2700"/>
              </a:lnSpc>
              <a:defRPr b="1" sz="2400">
                <a:solidFill>
                  <a:srgbClr val="2C3249"/>
                </a:solidFill>
                <a:latin typeface="Kanit"/>
                <a:ea typeface="Kanit"/>
                <a:cs typeface="Kanit"/>
                <a:sym typeface="Kanit"/>
              </a:defRPr>
            </a:lvl1pPr>
          </a:lstStyle>
          <a:p>
            <a:pPr/>
            <a:r>
              <a:t>Prediction</a:t>
            </a:r>
          </a:p>
        </p:txBody>
      </p:sp>
      <p:sp>
        <p:nvSpPr>
          <p:cNvPr id="72" name="Text 23"/>
          <p:cNvSpPr txBox="1"/>
          <p:nvPr/>
        </p:nvSpPr>
        <p:spPr>
          <a:xfrm>
            <a:off x="2083711" y="6162200"/>
            <a:ext cx="3963713" cy="145287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lnSpc>
                <a:spcPts val="2700"/>
              </a:lnSpc>
              <a:defRPr sz="2000">
                <a:solidFill>
                  <a:srgbClr val="2C3249"/>
                </a:solidFill>
                <a:latin typeface="Martel Sans"/>
                <a:ea typeface="Martel Sans"/>
                <a:cs typeface="Martel Sans"/>
                <a:sym typeface="Martel Sans"/>
              </a:defRPr>
            </a:lvl1pPr>
          </a:lstStyle>
          <a:p>
            <a:pPr/>
            <a:r>
              <a:t>Apply the trained model to predict the names of dog breeds for test images with a high level of accuracy.</a:t>
            </a:r>
          </a:p>
        </p:txBody>
      </p:sp>
      <p:pic>
        <p:nvPicPr>
          <p:cNvPr id="73" name="Image" descr="Image"/>
          <p:cNvPicPr>
            <a:picLocks noChangeAspect="1"/>
          </p:cNvPicPr>
          <p:nvPr/>
        </p:nvPicPr>
        <p:blipFill>
          <a:blip r:embed="rId2">
            <a:alphaModFix amt="23413"/>
            <a:extLst/>
          </a:blip>
          <a:srcRect l="0" t="7203" r="0" b="8078"/>
          <a:stretch>
            <a:fillRect/>
          </a:stretch>
        </p:blipFill>
        <p:spPr>
          <a:xfrm>
            <a:off x="-20836" y="-13693"/>
            <a:ext cx="14671990" cy="8257134"/>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 name="Shape 0"/>
          <p:cNvSpPr/>
          <p:nvPr/>
        </p:nvSpPr>
        <p:spPr>
          <a:xfrm>
            <a:off x="0" y="0"/>
            <a:ext cx="14630400" cy="8229600"/>
          </a:xfrm>
          <a:prstGeom prst="rect">
            <a:avLst/>
          </a:prstGeom>
          <a:solidFill>
            <a:srgbClr val="EBF4F3"/>
          </a:solidFill>
          <a:ln w="12700">
            <a:miter lim="400000"/>
          </a:ln>
        </p:spPr>
        <p:txBody>
          <a:bodyPr lIns="45718" tIns="45718" rIns="45718" bIns="45718"/>
          <a:lstStyle/>
          <a:p>
            <a:pPr/>
          </a:p>
        </p:txBody>
      </p:sp>
      <p:sp>
        <p:nvSpPr>
          <p:cNvPr id="76" name="Shape 1"/>
          <p:cNvSpPr/>
          <p:nvPr/>
        </p:nvSpPr>
        <p:spPr>
          <a:xfrm>
            <a:off x="0" y="0"/>
            <a:ext cx="14630400" cy="8229600"/>
          </a:xfrm>
          <a:prstGeom prst="rect">
            <a:avLst/>
          </a:prstGeom>
          <a:solidFill>
            <a:srgbClr val="FFFFFF"/>
          </a:solidFill>
          <a:ln w="13811">
            <a:solidFill>
              <a:srgbClr val="E5E0DF"/>
            </a:solidFill>
          </a:ln>
        </p:spPr>
        <p:txBody>
          <a:bodyPr lIns="45718" tIns="45718" rIns="45718" bIns="45718"/>
          <a:lstStyle/>
          <a:p>
            <a:pPr/>
          </a:p>
        </p:txBody>
      </p:sp>
      <p:pic>
        <p:nvPicPr>
          <p:cNvPr id="77"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78" name="Shape 2"/>
          <p:cNvSpPr/>
          <p:nvPr/>
        </p:nvSpPr>
        <p:spPr>
          <a:xfrm>
            <a:off x="0" y="0"/>
            <a:ext cx="14630400" cy="8229600"/>
          </a:xfrm>
          <a:prstGeom prst="rect">
            <a:avLst/>
          </a:prstGeom>
          <a:solidFill>
            <a:srgbClr val="FFFFFF">
              <a:alpha val="85000"/>
            </a:srgbClr>
          </a:solidFill>
          <a:ln w="12700">
            <a:miter lim="400000"/>
          </a:ln>
        </p:spPr>
        <p:txBody>
          <a:bodyPr lIns="45718" tIns="45718" rIns="45718" bIns="45718"/>
          <a:lstStyle/>
          <a:p>
            <a:pPr/>
          </a:p>
        </p:txBody>
      </p:sp>
      <p:sp>
        <p:nvSpPr>
          <p:cNvPr id="79" name="Text 3"/>
          <p:cNvSpPr txBox="1"/>
          <p:nvPr/>
        </p:nvSpPr>
        <p:spPr>
          <a:xfrm>
            <a:off x="2053344" y="1236285"/>
            <a:ext cx="3318666" cy="774433"/>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nSpc>
                <a:spcPts val="5400"/>
              </a:lnSpc>
              <a:defRPr sz="4600">
                <a:solidFill>
                  <a:srgbClr val="941100"/>
                </a:solidFill>
                <a:latin typeface="Kanit"/>
                <a:ea typeface="Kanit"/>
                <a:cs typeface="Kanit"/>
                <a:sym typeface="Kanit"/>
              </a:defRPr>
            </a:lvl1pPr>
          </a:lstStyle>
          <a:p>
            <a:pPr/>
            <a:r>
              <a:t>Deliverables</a:t>
            </a:r>
          </a:p>
        </p:txBody>
      </p:sp>
      <p:sp>
        <p:nvSpPr>
          <p:cNvPr id="80" name="Shape 4"/>
          <p:cNvSpPr/>
          <p:nvPr/>
        </p:nvSpPr>
        <p:spPr>
          <a:xfrm>
            <a:off x="2037993" y="2690453"/>
            <a:ext cx="3370065" cy="3876321"/>
          </a:xfrm>
          <a:prstGeom prst="roundRect">
            <a:avLst>
              <a:gd name="adj" fmla="val 2967"/>
            </a:avLst>
          </a:prstGeom>
          <a:solidFill>
            <a:srgbClr val="DFECE9"/>
          </a:solidFill>
          <a:ln w="13811">
            <a:solidFill>
              <a:srgbClr val="BFD9D3"/>
            </a:solidFill>
          </a:ln>
        </p:spPr>
        <p:txBody>
          <a:bodyPr lIns="45718" tIns="45718" rIns="45718" bIns="45718"/>
          <a:lstStyle/>
          <a:p>
            <a:pPr/>
          </a:p>
        </p:txBody>
      </p:sp>
      <p:sp>
        <p:nvSpPr>
          <p:cNvPr id="81" name="Text 5"/>
          <p:cNvSpPr txBox="1"/>
          <p:nvPr/>
        </p:nvSpPr>
        <p:spPr>
          <a:xfrm>
            <a:off x="2319695" y="2926438"/>
            <a:ext cx="2576323" cy="43585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nSpc>
                <a:spcPts val="2700"/>
              </a:lnSpc>
              <a:defRPr b="1" sz="2400">
                <a:solidFill>
                  <a:srgbClr val="2C3249"/>
                </a:solidFill>
                <a:latin typeface="Kanit"/>
                <a:ea typeface="Kanit"/>
                <a:cs typeface="Kanit"/>
                <a:sym typeface="Kanit"/>
              </a:defRPr>
            </a:lvl1pPr>
          </a:lstStyle>
          <a:p>
            <a:pPr/>
            <a:r>
              <a:t>CNN Model Code</a:t>
            </a:r>
          </a:p>
        </p:txBody>
      </p:sp>
      <p:sp>
        <p:nvSpPr>
          <p:cNvPr id="82" name="Text 6"/>
          <p:cNvSpPr txBox="1"/>
          <p:nvPr/>
        </p:nvSpPr>
        <p:spPr>
          <a:xfrm>
            <a:off x="2319694" y="3495793"/>
            <a:ext cx="2806662" cy="145287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nSpc>
                <a:spcPts val="2700"/>
              </a:lnSpc>
              <a:defRPr sz="2000">
                <a:solidFill>
                  <a:srgbClr val="2C3249"/>
                </a:solidFill>
                <a:latin typeface="Martel Sans"/>
                <a:ea typeface="Martel Sans"/>
                <a:cs typeface="Martel Sans"/>
                <a:sym typeface="Martel Sans"/>
              </a:defRPr>
            </a:lvl1pPr>
          </a:lstStyle>
          <a:p>
            <a:pPr/>
            <a:r>
              <a:t>Python code for the CNN model utilized in predicting dog breed names from images.</a:t>
            </a:r>
          </a:p>
        </p:txBody>
      </p:sp>
      <p:sp>
        <p:nvSpPr>
          <p:cNvPr id="83" name="Shape 7"/>
          <p:cNvSpPr/>
          <p:nvPr/>
        </p:nvSpPr>
        <p:spPr>
          <a:xfrm>
            <a:off x="5630228" y="2690453"/>
            <a:ext cx="3370065" cy="3876321"/>
          </a:xfrm>
          <a:prstGeom prst="roundRect">
            <a:avLst>
              <a:gd name="adj" fmla="val 2967"/>
            </a:avLst>
          </a:prstGeom>
          <a:solidFill>
            <a:srgbClr val="DFECE9"/>
          </a:solidFill>
          <a:ln w="13811">
            <a:solidFill>
              <a:srgbClr val="BFD9D3"/>
            </a:solidFill>
          </a:ln>
        </p:spPr>
        <p:txBody>
          <a:bodyPr lIns="45718" tIns="45718" rIns="45718" bIns="45718"/>
          <a:lstStyle/>
          <a:p>
            <a:pPr/>
          </a:p>
        </p:txBody>
      </p:sp>
      <p:sp>
        <p:nvSpPr>
          <p:cNvPr id="84" name="Text 8"/>
          <p:cNvSpPr txBox="1"/>
          <p:nvPr/>
        </p:nvSpPr>
        <p:spPr>
          <a:xfrm>
            <a:off x="5911929" y="2926438"/>
            <a:ext cx="2796588" cy="43585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nSpc>
                <a:spcPts val="2700"/>
              </a:lnSpc>
              <a:defRPr b="1" sz="2400">
                <a:solidFill>
                  <a:srgbClr val="2C3249"/>
                </a:solidFill>
                <a:latin typeface="Kanit"/>
                <a:ea typeface="Kanit"/>
                <a:cs typeface="Kanit"/>
                <a:sym typeface="Kanit"/>
              </a:defRPr>
            </a:lvl1pPr>
          </a:lstStyle>
          <a:p>
            <a:pPr/>
            <a:r>
              <a:t>GitHub Repository</a:t>
            </a:r>
          </a:p>
        </p:txBody>
      </p:sp>
      <p:sp>
        <p:nvSpPr>
          <p:cNvPr id="85" name="Text 9"/>
          <p:cNvSpPr txBox="1"/>
          <p:nvPr/>
        </p:nvSpPr>
        <p:spPr>
          <a:xfrm>
            <a:off x="5911929" y="3495793"/>
            <a:ext cx="2806662" cy="179577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nSpc>
                <a:spcPts val="2700"/>
              </a:lnSpc>
              <a:defRPr sz="2000">
                <a:solidFill>
                  <a:srgbClr val="2C3249"/>
                </a:solidFill>
                <a:latin typeface="Martel Sans"/>
                <a:ea typeface="Martel Sans"/>
                <a:cs typeface="Martel Sans"/>
                <a:sym typeface="Martel Sans"/>
              </a:defRPr>
            </a:lvl1pPr>
          </a:lstStyle>
          <a:p>
            <a:pPr/>
            <a:r>
              <a:t>Access our GitHub repository containing the project code for further exploration and collaboration.</a:t>
            </a:r>
          </a:p>
        </p:txBody>
      </p:sp>
      <p:sp>
        <p:nvSpPr>
          <p:cNvPr id="86" name="Shape 10"/>
          <p:cNvSpPr/>
          <p:nvPr/>
        </p:nvSpPr>
        <p:spPr>
          <a:xfrm>
            <a:off x="9222461" y="2690453"/>
            <a:ext cx="3370065" cy="3876321"/>
          </a:xfrm>
          <a:prstGeom prst="roundRect">
            <a:avLst>
              <a:gd name="adj" fmla="val 2967"/>
            </a:avLst>
          </a:prstGeom>
          <a:solidFill>
            <a:srgbClr val="DFECE9"/>
          </a:solidFill>
          <a:ln w="13811">
            <a:solidFill>
              <a:srgbClr val="BFD9D3"/>
            </a:solidFill>
          </a:ln>
        </p:spPr>
        <p:txBody>
          <a:bodyPr lIns="45718" tIns="45718" rIns="45718" bIns="45718"/>
          <a:lstStyle/>
          <a:p>
            <a:pPr/>
          </a:p>
        </p:txBody>
      </p:sp>
      <p:sp>
        <p:nvSpPr>
          <p:cNvPr id="87" name="Text 11"/>
          <p:cNvSpPr txBox="1"/>
          <p:nvPr/>
        </p:nvSpPr>
        <p:spPr>
          <a:xfrm>
            <a:off x="9504164" y="2926438"/>
            <a:ext cx="2806662" cy="77875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nSpc>
                <a:spcPts val="2700"/>
              </a:lnSpc>
              <a:defRPr b="1" sz="2400">
                <a:solidFill>
                  <a:srgbClr val="2C3249"/>
                </a:solidFill>
                <a:latin typeface="Kanit"/>
                <a:ea typeface="Kanit"/>
                <a:cs typeface="Kanit"/>
                <a:sym typeface="Kanit"/>
              </a:defRPr>
            </a:lvl1pPr>
          </a:lstStyle>
          <a:p>
            <a:pPr/>
            <a:r>
              <a:t>Code Walkthrough Video</a:t>
            </a:r>
          </a:p>
        </p:txBody>
      </p:sp>
      <p:sp>
        <p:nvSpPr>
          <p:cNvPr id="88" name="Text 12"/>
          <p:cNvSpPr txBox="1"/>
          <p:nvPr/>
        </p:nvSpPr>
        <p:spPr>
          <a:xfrm>
            <a:off x="9504164" y="3842981"/>
            <a:ext cx="2806662" cy="248157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nSpc>
                <a:spcPts val="2700"/>
              </a:lnSpc>
              <a:defRPr sz="2000">
                <a:solidFill>
                  <a:srgbClr val="2C3249"/>
                </a:solidFill>
                <a:latin typeface="Martel Sans"/>
                <a:ea typeface="Martel Sans"/>
                <a:cs typeface="Martel Sans"/>
                <a:sym typeface="Martel Sans"/>
              </a:defRPr>
            </a:lvl1pPr>
          </a:lstStyle>
          <a:p>
            <a:pPr/>
            <a:r>
              <a:t>Check out our comprehensive video on YouTube that guides you through the implementation and functionality of the project code.</a:t>
            </a:r>
          </a:p>
        </p:txBody>
      </p:sp>
      <p:pic>
        <p:nvPicPr>
          <p:cNvPr id="89" name="Image" descr="Image"/>
          <p:cNvPicPr>
            <a:picLocks noChangeAspect="1"/>
          </p:cNvPicPr>
          <p:nvPr/>
        </p:nvPicPr>
        <p:blipFill>
          <a:blip r:embed="rId3">
            <a:alphaModFix amt="13999"/>
            <a:extLst/>
          </a:blip>
          <a:srcRect l="0" t="11908" r="0" b="4710"/>
          <a:stretch>
            <a:fillRect/>
          </a:stretch>
        </p:blipFill>
        <p:spPr>
          <a:xfrm>
            <a:off x="-6946" y="-2977"/>
            <a:ext cx="14644214" cy="8235523"/>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 name="Shape 0"/>
          <p:cNvSpPr/>
          <p:nvPr/>
        </p:nvSpPr>
        <p:spPr>
          <a:xfrm>
            <a:off x="0" y="0"/>
            <a:ext cx="14630400" cy="8229600"/>
          </a:xfrm>
          <a:prstGeom prst="rect">
            <a:avLst/>
          </a:prstGeom>
          <a:solidFill>
            <a:srgbClr val="EBF4F3"/>
          </a:solidFill>
          <a:ln w="12700">
            <a:miter lim="400000"/>
          </a:ln>
        </p:spPr>
        <p:txBody>
          <a:bodyPr lIns="45718" tIns="45718" rIns="45718" bIns="45718"/>
          <a:lstStyle/>
          <a:p>
            <a:pPr/>
          </a:p>
        </p:txBody>
      </p:sp>
      <p:sp>
        <p:nvSpPr>
          <p:cNvPr id="92" name="Shape 1"/>
          <p:cNvSpPr/>
          <p:nvPr/>
        </p:nvSpPr>
        <p:spPr>
          <a:xfrm>
            <a:off x="0" y="0"/>
            <a:ext cx="14630400" cy="8229600"/>
          </a:xfrm>
          <a:prstGeom prst="rect">
            <a:avLst/>
          </a:prstGeom>
          <a:solidFill>
            <a:srgbClr val="FFFFFF"/>
          </a:solidFill>
          <a:ln w="13811">
            <a:solidFill>
              <a:srgbClr val="E5E0DF"/>
            </a:solidFill>
          </a:ln>
        </p:spPr>
        <p:txBody>
          <a:bodyPr lIns="45718" tIns="45718" rIns="45718" bIns="45718"/>
          <a:lstStyle/>
          <a:p>
            <a:pPr/>
          </a:p>
        </p:txBody>
      </p:sp>
      <p:pic>
        <p:nvPicPr>
          <p:cNvPr id="93"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94" name="Shape 2"/>
          <p:cNvSpPr/>
          <p:nvPr/>
        </p:nvSpPr>
        <p:spPr>
          <a:xfrm>
            <a:off x="0" y="0"/>
            <a:ext cx="14630400" cy="8229600"/>
          </a:xfrm>
          <a:prstGeom prst="rect">
            <a:avLst/>
          </a:prstGeom>
          <a:solidFill>
            <a:srgbClr val="FFFFFF">
              <a:alpha val="85000"/>
            </a:srgbClr>
          </a:solidFill>
          <a:ln w="12700">
            <a:miter lim="400000"/>
          </a:ln>
        </p:spPr>
        <p:txBody>
          <a:bodyPr lIns="45718" tIns="45718" rIns="45718" bIns="45718"/>
          <a:lstStyle/>
          <a:p>
            <a:pPr/>
          </a:p>
        </p:txBody>
      </p:sp>
      <p:sp>
        <p:nvSpPr>
          <p:cNvPr id="95" name="Text 3"/>
          <p:cNvSpPr txBox="1"/>
          <p:nvPr/>
        </p:nvSpPr>
        <p:spPr>
          <a:xfrm>
            <a:off x="1514990" y="544140"/>
            <a:ext cx="6339789" cy="774434"/>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nSpc>
                <a:spcPts val="5400"/>
              </a:lnSpc>
              <a:defRPr sz="4600">
                <a:solidFill>
                  <a:srgbClr val="272D45"/>
                </a:solidFill>
                <a:latin typeface="Kanit"/>
                <a:ea typeface="Kanit"/>
                <a:cs typeface="Kanit"/>
                <a:sym typeface="Kanit"/>
              </a:defRPr>
            </a:lvl1pPr>
          </a:lstStyle>
          <a:p>
            <a:pPr/>
            <a:r>
              <a:t>Evaluation Methodology</a:t>
            </a:r>
          </a:p>
        </p:txBody>
      </p:sp>
      <p:sp>
        <p:nvSpPr>
          <p:cNvPr id="96" name="Text 4"/>
          <p:cNvSpPr txBox="1"/>
          <p:nvPr/>
        </p:nvSpPr>
        <p:spPr>
          <a:xfrm>
            <a:off x="1309972" y="1429589"/>
            <a:ext cx="6749827" cy="625347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lnSpc>
                <a:spcPts val="2700"/>
              </a:lnSpc>
              <a:defRPr sz="2000">
                <a:solidFill>
                  <a:srgbClr val="2C3249"/>
                </a:solidFill>
                <a:latin typeface="Martel Sans"/>
                <a:ea typeface="Martel Sans"/>
                <a:cs typeface="Martel Sans"/>
                <a:sym typeface="Martel Sans"/>
              </a:defRPr>
            </a:pPr>
            <a:r>
              <a:t>1. To ensure the effectiveness and accuracy of our classifier, we will evaluate the model using a well-established CNN technique. </a:t>
            </a:r>
          </a:p>
          <a:p>
            <a:pPr>
              <a:lnSpc>
                <a:spcPts val="2700"/>
              </a:lnSpc>
              <a:defRPr sz="2000">
                <a:solidFill>
                  <a:srgbClr val="2C3249"/>
                </a:solidFill>
                <a:latin typeface="Martel Sans"/>
                <a:ea typeface="Martel Sans"/>
                <a:cs typeface="Martel Sans"/>
                <a:sym typeface="Martel Sans"/>
              </a:defRPr>
            </a:pPr>
          </a:p>
          <a:p>
            <a:pPr>
              <a:lnSpc>
                <a:spcPts val="2700"/>
              </a:lnSpc>
              <a:defRPr sz="2000">
                <a:solidFill>
                  <a:srgbClr val="2C3249"/>
                </a:solidFill>
                <a:latin typeface="Martel Sans"/>
                <a:ea typeface="Martel Sans"/>
                <a:cs typeface="Martel Sans"/>
                <a:sym typeface="Martel Sans"/>
              </a:defRPr>
            </a:pPr>
            <a:r>
              <a:t>This will involve training the model with labeled data and analyzing the breed predictions based on classifier accuracy. </a:t>
            </a:r>
          </a:p>
          <a:p>
            <a:pPr>
              <a:lnSpc>
                <a:spcPts val="2700"/>
              </a:lnSpc>
              <a:defRPr sz="2000">
                <a:solidFill>
                  <a:srgbClr val="2C3249"/>
                </a:solidFill>
                <a:latin typeface="Martel Sans"/>
                <a:ea typeface="Martel Sans"/>
                <a:cs typeface="Martel Sans"/>
                <a:sym typeface="Martel Sans"/>
              </a:defRPr>
            </a:pPr>
          </a:p>
          <a:p>
            <a:pPr>
              <a:lnSpc>
                <a:spcPts val="2700"/>
              </a:lnSpc>
              <a:defRPr sz="2000">
                <a:solidFill>
                  <a:srgbClr val="2C3249"/>
                </a:solidFill>
                <a:latin typeface="Martel Sans"/>
                <a:ea typeface="Martel Sans"/>
                <a:cs typeface="Martel Sans"/>
                <a:sym typeface="Martel Sans"/>
              </a:defRPr>
            </a:pPr>
            <a:r>
              <a:t>2. A pre-trained ResNet model will be used to evaluate the model as it is beneficial for transfer learning. </a:t>
            </a:r>
          </a:p>
          <a:p>
            <a:pPr>
              <a:lnSpc>
                <a:spcPts val="2700"/>
              </a:lnSpc>
              <a:defRPr sz="2000">
                <a:solidFill>
                  <a:srgbClr val="2C3249"/>
                </a:solidFill>
                <a:latin typeface="Martel Sans"/>
                <a:ea typeface="Martel Sans"/>
                <a:cs typeface="Martel Sans"/>
                <a:sym typeface="Martel Sans"/>
              </a:defRPr>
            </a:pPr>
          </a:p>
          <a:p>
            <a:pPr>
              <a:lnSpc>
                <a:spcPts val="2700"/>
              </a:lnSpc>
              <a:defRPr sz="2000">
                <a:solidFill>
                  <a:srgbClr val="2C3249"/>
                </a:solidFill>
                <a:latin typeface="Martel Sans"/>
                <a:ea typeface="Martel Sans"/>
                <a:cs typeface="Martel Sans"/>
                <a:sym typeface="Martel Sans"/>
              </a:defRPr>
            </a:pPr>
            <a:r>
              <a:t>In this technique, we can take the advantage of the knowledge learned by the ResNet model or a diverse dataset like ImageNet.</a:t>
            </a:r>
          </a:p>
          <a:p>
            <a:pPr>
              <a:lnSpc>
                <a:spcPts val="2700"/>
              </a:lnSpc>
              <a:defRPr sz="2000">
                <a:solidFill>
                  <a:srgbClr val="2C3249"/>
                </a:solidFill>
                <a:latin typeface="Martel Sans"/>
                <a:ea typeface="Martel Sans"/>
                <a:cs typeface="Martel Sans"/>
                <a:sym typeface="Martel Sans"/>
              </a:defRPr>
            </a:pPr>
          </a:p>
          <a:p>
            <a:pPr>
              <a:lnSpc>
                <a:spcPts val="2700"/>
              </a:lnSpc>
              <a:defRPr sz="2000">
                <a:solidFill>
                  <a:srgbClr val="2C3249"/>
                </a:solidFill>
                <a:latin typeface="Martel Sans"/>
                <a:ea typeface="Martel Sans"/>
                <a:cs typeface="Martel Sans"/>
                <a:sym typeface="Martel Sans"/>
              </a:defRPr>
            </a:pPr>
            <a:r>
              <a:t>The final comparison will be presented through graphical representations for better understanding and visual interpretation.</a:t>
            </a:r>
          </a:p>
        </p:txBody>
      </p:sp>
      <p:pic>
        <p:nvPicPr>
          <p:cNvPr id="97" name="Image" descr="Image"/>
          <p:cNvPicPr>
            <a:picLocks noChangeAspect="1"/>
          </p:cNvPicPr>
          <p:nvPr/>
        </p:nvPicPr>
        <p:blipFill>
          <a:blip r:embed="rId3">
            <a:extLst/>
          </a:blip>
          <a:stretch>
            <a:fillRect/>
          </a:stretch>
        </p:blipFill>
        <p:spPr>
          <a:xfrm>
            <a:off x="8992392" y="-2"/>
            <a:ext cx="5771695" cy="8229602"/>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99"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100" name="Shape 0"/>
          <p:cNvSpPr/>
          <p:nvPr/>
        </p:nvSpPr>
        <p:spPr>
          <a:xfrm>
            <a:off x="0" y="0"/>
            <a:ext cx="14630400" cy="8229600"/>
          </a:xfrm>
          <a:prstGeom prst="rect">
            <a:avLst/>
          </a:prstGeom>
          <a:solidFill>
            <a:srgbClr val="FFFFFF">
              <a:alpha val="75000"/>
            </a:srgbClr>
          </a:solidFill>
          <a:ln w="13811">
            <a:solidFill>
              <a:srgbClr val="FFFFFF">
                <a:alpha val="64000"/>
              </a:srgbClr>
            </a:solidFill>
          </a:ln>
        </p:spPr>
        <p:txBody>
          <a:bodyPr lIns="45718" tIns="45718" rIns="45718" bIns="45718"/>
          <a:lstStyle/>
          <a:p>
            <a:pPr/>
          </a:p>
        </p:txBody>
      </p:sp>
      <p:sp>
        <p:nvSpPr>
          <p:cNvPr id="101" name="Text 1"/>
          <p:cNvSpPr txBox="1"/>
          <p:nvPr/>
        </p:nvSpPr>
        <p:spPr>
          <a:xfrm>
            <a:off x="2083712" y="912257"/>
            <a:ext cx="5293689" cy="765672"/>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nSpc>
                <a:spcPts val="5400"/>
              </a:lnSpc>
              <a:defRPr b="1" sz="4300">
                <a:latin typeface="p22-mackinac-pro"/>
                <a:ea typeface="p22-mackinac-pro"/>
                <a:cs typeface="p22-mackinac-pro"/>
                <a:sym typeface="p22-mackinac-pro"/>
              </a:defRPr>
            </a:lvl1pPr>
          </a:lstStyle>
          <a:p>
            <a:pPr/>
            <a:r>
              <a:t>Dog Breeds Dataset</a:t>
            </a:r>
          </a:p>
        </p:txBody>
      </p:sp>
      <p:sp>
        <p:nvSpPr>
          <p:cNvPr id="102" name="Text 2"/>
          <p:cNvSpPr txBox="1"/>
          <p:nvPr/>
        </p:nvSpPr>
        <p:spPr>
          <a:xfrm>
            <a:off x="2083712" y="2050970"/>
            <a:ext cx="10462976" cy="758312"/>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nSpc>
                <a:spcPts val="2700"/>
              </a:lnSpc>
              <a:defRPr sz="1700">
                <a:solidFill>
                  <a:srgbClr val="272525"/>
                </a:solidFill>
                <a:latin typeface="Eudoxus Sans"/>
                <a:ea typeface="Eudoxus Sans"/>
                <a:cs typeface="Eudoxus Sans"/>
                <a:sym typeface="Eudoxus Sans"/>
              </a:defRPr>
            </a:lvl1pPr>
          </a:lstStyle>
          <a:p>
            <a:pPr/>
            <a:r>
              <a:t>The dataset for our project consists of dog images and breeds labels. The breeds are divided into different categories.</a:t>
            </a:r>
          </a:p>
        </p:txBody>
      </p:sp>
      <p:pic>
        <p:nvPicPr>
          <p:cNvPr id="103" name="Image 1" descr="Image 1"/>
          <p:cNvPicPr>
            <a:picLocks noChangeAspect="1"/>
          </p:cNvPicPr>
          <p:nvPr/>
        </p:nvPicPr>
        <p:blipFill>
          <a:blip r:embed="rId3">
            <a:extLst/>
          </a:blip>
          <a:stretch>
            <a:fillRect/>
          </a:stretch>
        </p:blipFill>
        <p:spPr>
          <a:xfrm>
            <a:off x="2037993" y="3011684"/>
            <a:ext cx="3295890" cy="2036923"/>
          </a:xfrm>
          <a:prstGeom prst="rect">
            <a:avLst/>
          </a:prstGeom>
          <a:ln w="12700">
            <a:miter lim="400000"/>
          </a:ln>
        </p:spPr>
      </p:pic>
      <p:sp>
        <p:nvSpPr>
          <p:cNvPr id="104" name="Text 3"/>
          <p:cNvSpPr txBox="1"/>
          <p:nvPr/>
        </p:nvSpPr>
        <p:spPr>
          <a:xfrm>
            <a:off x="2083712" y="5326261"/>
            <a:ext cx="2401562" cy="427094"/>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nSpc>
                <a:spcPts val="2700"/>
              </a:lnSpc>
              <a:defRPr b="1" sz="2100">
                <a:latin typeface="p22-mackinac-pro"/>
                <a:ea typeface="p22-mackinac-pro"/>
                <a:cs typeface="p22-mackinac-pro"/>
                <a:sym typeface="p22-mackinac-pro"/>
              </a:defRPr>
            </a:lvl1pPr>
          </a:lstStyle>
          <a:p>
            <a:pPr/>
            <a:r>
              <a:t>Golden Retrievers</a:t>
            </a:r>
          </a:p>
        </p:txBody>
      </p:sp>
      <p:sp>
        <p:nvSpPr>
          <p:cNvPr id="105" name="Text 4"/>
          <p:cNvSpPr txBox="1"/>
          <p:nvPr/>
        </p:nvSpPr>
        <p:spPr>
          <a:xfrm>
            <a:off x="2083712" y="5895619"/>
            <a:ext cx="3204450" cy="144411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nSpc>
                <a:spcPts val="2700"/>
              </a:lnSpc>
              <a:defRPr sz="1700">
                <a:solidFill>
                  <a:srgbClr val="272525"/>
                </a:solidFill>
                <a:latin typeface="Eudoxus Sans"/>
                <a:ea typeface="Eudoxus Sans"/>
                <a:cs typeface="Eudoxus Sans"/>
                <a:sym typeface="Eudoxus Sans"/>
              </a:defRPr>
            </a:lvl1pPr>
          </a:lstStyle>
          <a:p>
            <a:pPr/>
            <a:r>
              <a:t>One of the most popular types of dogs in the dataset. Known for being friendly, loyal, and intelligent.</a:t>
            </a:r>
          </a:p>
        </p:txBody>
      </p:sp>
      <p:pic>
        <p:nvPicPr>
          <p:cNvPr id="106" name="Image 2" descr="Image 2"/>
          <p:cNvPicPr>
            <a:picLocks noChangeAspect="1"/>
          </p:cNvPicPr>
          <p:nvPr/>
        </p:nvPicPr>
        <p:blipFill>
          <a:blip r:embed="rId4">
            <a:extLst/>
          </a:blip>
          <a:stretch>
            <a:fillRect/>
          </a:stretch>
        </p:blipFill>
        <p:spPr>
          <a:xfrm>
            <a:off x="5667137" y="3011684"/>
            <a:ext cx="3296007" cy="2037042"/>
          </a:xfrm>
          <a:prstGeom prst="rect">
            <a:avLst/>
          </a:prstGeom>
          <a:ln w="12700">
            <a:miter lim="400000"/>
          </a:ln>
        </p:spPr>
      </p:pic>
      <p:sp>
        <p:nvSpPr>
          <p:cNvPr id="107" name="Text 5"/>
          <p:cNvSpPr txBox="1"/>
          <p:nvPr/>
        </p:nvSpPr>
        <p:spPr>
          <a:xfrm>
            <a:off x="5712857" y="5326380"/>
            <a:ext cx="1127053" cy="427094"/>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nSpc>
                <a:spcPts val="2700"/>
              </a:lnSpc>
              <a:defRPr b="1" sz="2100">
                <a:latin typeface="p22-mackinac-pro"/>
                <a:ea typeface="p22-mackinac-pro"/>
                <a:cs typeface="p22-mackinac-pro"/>
                <a:sym typeface="p22-mackinac-pro"/>
              </a:defRPr>
            </a:lvl1pPr>
          </a:lstStyle>
          <a:p>
            <a:pPr/>
            <a:r>
              <a:t>Huskies</a:t>
            </a:r>
          </a:p>
        </p:txBody>
      </p:sp>
      <p:sp>
        <p:nvSpPr>
          <p:cNvPr id="108" name="Text 6"/>
          <p:cNvSpPr txBox="1"/>
          <p:nvPr/>
        </p:nvSpPr>
        <p:spPr>
          <a:xfrm>
            <a:off x="5712857" y="5895738"/>
            <a:ext cx="3204569" cy="110121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nSpc>
                <a:spcPts val="2700"/>
              </a:lnSpc>
              <a:defRPr sz="1700">
                <a:solidFill>
                  <a:srgbClr val="272525"/>
                </a:solidFill>
                <a:latin typeface="Eudoxus Sans"/>
                <a:ea typeface="Eudoxus Sans"/>
                <a:cs typeface="Eudoxus Sans"/>
                <a:sym typeface="Eudoxus Sans"/>
              </a:defRPr>
            </a:lvl1pPr>
          </a:lstStyle>
          <a:p>
            <a:pPr/>
            <a:r>
              <a:t>A breed known for its working ability, independent spirit, and capacity in cold weathers.</a:t>
            </a:r>
          </a:p>
        </p:txBody>
      </p:sp>
      <p:pic>
        <p:nvPicPr>
          <p:cNvPr id="109" name="Image 3" descr="Image 3"/>
          <p:cNvPicPr>
            <a:picLocks noChangeAspect="1"/>
          </p:cNvPicPr>
          <p:nvPr/>
        </p:nvPicPr>
        <p:blipFill>
          <a:blip r:embed="rId5">
            <a:extLst/>
          </a:blip>
          <a:stretch>
            <a:fillRect/>
          </a:stretch>
        </p:blipFill>
        <p:spPr>
          <a:xfrm>
            <a:off x="9296400" y="3011684"/>
            <a:ext cx="3296007" cy="2037042"/>
          </a:xfrm>
          <a:prstGeom prst="rect">
            <a:avLst/>
          </a:prstGeom>
          <a:ln w="12700">
            <a:miter lim="400000"/>
          </a:ln>
        </p:spPr>
      </p:pic>
      <p:sp>
        <p:nvSpPr>
          <p:cNvPr id="110" name="Text 7"/>
          <p:cNvSpPr txBox="1"/>
          <p:nvPr/>
        </p:nvSpPr>
        <p:spPr>
          <a:xfrm>
            <a:off x="9342118" y="5326380"/>
            <a:ext cx="948776" cy="427094"/>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nSpc>
                <a:spcPts val="2700"/>
              </a:lnSpc>
              <a:defRPr b="1" sz="2100">
                <a:latin typeface="p22-mackinac-pro"/>
                <a:ea typeface="p22-mackinac-pro"/>
                <a:cs typeface="p22-mackinac-pro"/>
                <a:sym typeface="p22-mackinac-pro"/>
              </a:defRPr>
            </a:lvl1pPr>
          </a:lstStyle>
          <a:p>
            <a:pPr/>
            <a:r>
              <a:t>Corgis</a:t>
            </a:r>
          </a:p>
        </p:txBody>
      </p:sp>
      <p:sp>
        <p:nvSpPr>
          <p:cNvPr id="111" name="Text 8"/>
          <p:cNvSpPr txBox="1"/>
          <p:nvPr/>
        </p:nvSpPr>
        <p:spPr>
          <a:xfrm>
            <a:off x="9342118" y="5895738"/>
            <a:ext cx="3204569" cy="144411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nSpc>
                <a:spcPts val="2700"/>
              </a:lnSpc>
              <a:defRPr sz="1700">
                <a:solidFill>
                  <a:srgbClr val="272525"/>
                </a:solidFill>
                <a:latin typeface="Eudoxus Sans"/>
                <a:ea typeface="Eudoxus Sans"/>
                <a:cs typeface="Eudoxus Sans"/>
                <a:sym typeface="Eudoxus Sans"/>
              </a:defRPr>
            </a:lvl1pPr>
          </a:lstStyle>
          <a:p>
            <a:pPr/>
            <a:r>
              <a:t>A dog breed with an affectionate, friendly, and outgoing personality. Recognized by their short legs.</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13"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114" name="Shape 0"/>
          <p:cNvSpPr/>
          <p:nvPr/>
        </p:nvSpPr>
        <p:spPr>
          <a:xfrm>
            <a:off x="0" y="0"/>
            <a:ext cx="14630400" cy="8229600"/>
          </a:xfrm>
          <a:prstGeom prst="rect">
            <a:avLst/>
          </a:prstGeom>
          <a:solidFill>
            <a:srgbClr val="FFFFFF">
              <a:alpha val="75000"/>
            </a:srgbClr>
          </a:solidFill>
          <a:ln w="13811">
            <a:solidFill>
              <a:srgbClr val="FFFFFF">
                <a:alpha val="64000"/>
              </a:srgbClr>
            </a:solidFill>
          </a:ln>
        </p:spPr>
        <p:txBody>
          <a:bodyPr lIns="45718" tIns="45718" rIns="45718" bIns="45718"/>
          <a:lstStyle/>
          <a:p>
            <a:pPr/>
          </a:p>
        </p:txBody>
      </p:sp>
      <p:sp>
        <p:nvSpPr>
          <p:cNvPr id="115" name="Text 1"/>
          <p:cNvSpPr txBox="1"/>
          <p:nvPr/>
        </p:nvSpPr>
        <p:spPr>
          <a:xfrm>
            <a:off x="2083712" y="1766889"/>
            <a:ext cx="5020639" cy="7656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nSpc>
                <a:spcPts val="5400"/>
              </a:lnSpc>
              <a:defRPr b="1" sz="4300">
                <a:latin typeface="p22-mackinac-pro"/>
                <a:ea typeface="p22-mackinac-pro"/>
                <a:cs typeface="p22-mackinac-pro"/>
                <a:sym typeface="p22-mackinac-pro"/>
              </a:defRPr>
            </a:lvl1pPr>
          </a:lstStyle>
          <a:p>
            <a:pPr/>
            <a:r>
              <a:t>Project Challenges</a:t>
            </a:r>
          </a:p>
        </p:txBody>
      </p:sp>
      <p:sp>
        <p:nvSpPr>
          <p:cNvPr id="116" name="Text 2"/>
          <p:cNvSpPr txBox="1"/>
          <p:nvPr/>
        </p:nvSpPr>
        <p:spPr>
          <a:xfrm>
            <a:off x="2083712" y="2905600"/>
            <a:ext cx="10462976" cy="1101212"/>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nSpc>
                <a:spcPts val="2700"/>
              </a:lnSpc>
              <a:defRPr sz="1700">
                <a:solidFill>
                  <a:srgbClr val="272525"/>
                </a:solidFill>
                <a:latin typeface="Eudoxus Sans"/>
                <a:ea typeface="Eudoxus Sans"/>
                <a:cs typeface="Eudoxus Sans"/>
                <a:sym typeface="Eudoxus Sans"/>
              </a:defRPr>
            </a:lvl1pPr>
          </a:lstStyle>
          <a:p>
            <a:pPr/>
            <a:r>
              <a:t>Like any project, there are challenges we encountered when building this dog breed classification model. One major challenge was dataset size, as we needed a large and diverse dataset to train the model effectively.</a:t>
            </a:r>
          </a:p>
        </p:txBody>
      </p:sp>
      <p:sp>
        <p:nvSpPr>
          <p:cNvPr id="117" name="Shape 3"/>
          <p:cNvSpPr/>
          <p:nvPr/>
        </p:nvSpPr>
        <p:spPr>
          <a:xfrm>
            <a:off x="2037993" y="4395311"/>
            <a:ext cx="499945" cy="499945"/>
          </a:xfrm>
          <a:prstGeom prst="roundRect">
            <a:avLst>
              <a:gd name="adj" fmla="val 20000"/>
            </a:avLst>
          </a:prstGeom>
          <a:solidFill>
            <a:srgbClr val="CCEEFF"/>
          </a:solidFill>
          <a:ln w="13811">
            <a:solidFill>
              <a:srgbClr val="99DDFF"/>
            </a:solidFill>
          </a:ln>
        </p:spPr>
        <p:txBody>
          <a:bodyPr lIns="45718" tIns="45718" rIns="45718" bIns="45718"/>
          <a:lstStyle/>
          <a:p>
            <a:pPr/>
          </a:p>
        </p:txBody>
      </p:sp>
      <p:sp>
        <p:nvSpPr>
          <p:cNvPr id="118" name="Text 4"/>
          <p:cNvSpPr txBox="1"/>
          <p:nvPr/>
        </p:nvSpPr>
        <p:spPr>
          <a:xfrm>
            <a:off x="2144014" y="4436984"/>
            <a:ext cx="287780" cy="49249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ctr">
              <a:lnSpc>
                <a:spcPts val="3200"/>
              </a:lnSpc>
              <a:defRPr b="1" sz="2600">
                <a:solidFill>
                  <a:srgbClr val="272525"/>
                </a:solidFill>
                <a:latin typeface="p22-mackinac-pro"/>
                <a:ea typeface="p22-mackinac-pro"/>
                <a:cs typeface="p22-mackinac-pro"/>
                <a:sym typeface="p22-mackinac-pro"/>
              </a:defRPr>
            </a:lvl1pPr>
          </a:lstStyle>
          <a:p>
            <a:pPr/>
            <a:r>
              <a:t>1</a:t>
            </a:r>
          </a:p>
        </p:txBody>
      </p:sp>
      <p:sp>
        <p:nvSpPr>
          <p:cNvPr id="119" name="Text 5"/>
          <p:cNvSpPr txBox="1"/>
          <p:nvPr/>
        </p:nvSpPr>
        <p:spPr>
          <a:xfrm>
            <a:off x="2805826" y="4471631"/>
            <a:ext cx="1660323" cy="427094"/>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nSpc>
                <a:spcPts val="2700"/>
              </a:lnSpc>
              <a:defRPr b="1" sz="2100">
                <a:solidFill>
                  <a:srgbClr val="272525"/>
                </a:solidFill>
                <a:latin typeface="p22-mackinac-pro"/>
                <a:ea typeface="p22-mackinac-pro"/>
                <a:cs typeface="p22-mackinac-pro"/>
                <a:sym typeface="p22-mackinac-pro"/>
              </a:defRPr>
            </a:lvl1pPr>
          </a:lstStyle>
          <a:p>
            <a:pPr/>
            <a:r>
              <a:t>Data Quality</a:t>
            </a:r>
          </a:p>
        </p:txBody>
      </p:sp>
      <p:sp>
        <p:nvSpPr>
          <p:cNvPr id="120" name="Text 6"/>
          <p:cNvSpPr txBox="1"/>
          <p:nvPr/>
        </p:nvSpPr>
        <p:spPr>
          <a:xfrm>
            <a:off x="2805826" y="5040987"/>
            <a:ext cx="4352569" cy="144411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nSpc>
                <a:spcPts val="2700"/>
              </a:lnSpc>
              <a:defRPr sz="1700">
                <a:solidFill>
                  <a:srgbClr val="272525"/>
                </a:solidFill>
                <a:latin typeface="Eudoxus Sans"/>
                <a:ea typeface="Eudoxus Sans"/>
                <a:cs typeface="Eudoxus Sans"/>
                <a:sym typeface="Eudoxus Sans"/>
              </a:defRPr>
            </a:lvl1pPr>
          </a:lstStyle>
          <a:p>
            <a:pPr/>
            <a:r>
              <a:t>The quality of data can have a significant impact on model accuracy. It was time-consuming to select and prepare high-quality dog images.</a:t>
            </a:r>
          </a:p>
        </p:txBody>
      </p:sp>
      <p:sp>
        <p:nvSpPr>
          <p:cNvPr id="121" name="Shape 7"/>
          <p:cNvSpPr/>
          <p:nvPr/>
        </p:nvSpPr>
        <p:spPr>
          <a:xfrm>
            <a:off x="7426283" y="4395311"/>
            <a:ext cx="499945" cy="499945"/>
          </a:xfrm>
          <a:prstGeom prst="roundRect">
            <a:avLst>
              <a:gd name="adj" fmla="val 20000"/>
            </a:avLst>
          </a:prstGeom>
          <a:solidFill>
            <a:srgbClr val="CCEEFF"/>
          </a:solidFill>
          <a:ln w="13811">
            <a:solidFill>
              <a:srgbClr val="99DDFF"/>
            </a:solidFill>
          </a:ln>
        </p:spPr>
        <p:txBody>
          <a:bodyPr lIns="45718" tIns="45718" rIns="45718" bIns="45718"/>
          <a:lstStyle/>
          <a:p>
            <a:pPr/>
          </a:p>
        </p:txBody>
      </p:sp>
      <p:sp>
        <p:nvSpPr>
          <p:cNvPr id="122" name="Text 8"/>
          <p:cNvSpPr txBox="1"/>
          <p:nvPr/>
        </p:nvSpPr>
        <p:spPr>
          <a:xfrm>
            <a:off x="7532306" y="4436984"/>
            <a:ext cx="287781" cy="49249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ctr">
              <a:lnSpc>
                <a:spcPts val="3200"/>
              </a:lnSpc>
              <a:defRPr b="1" sz="2600">
                <a:solidFill>
                  <a:srgbClr val="272525"/>
                </a:solidFill>
                <a:latin typeface="p22-mackinac-pro"/>
                <a:ea typeface="p22-mackinac-pro"/>
                <a:cs typeface="p22-mackinac-pro"/>
                <a:sym typeface="p22-mackinac-pro"/>
              </a:defRPr>
            </a:lvl1pPr>
          </a:lstStyle>
          <a:p>
            <a:pPr/>
            <a:r>
              <a:t>2</a:t>
            </a:r>
          </a:p>
        </p:txBody>
      </p:sp>
      <p:sp>
        <p:nvSpPr>
          <p:cNvPr id="123" name="Text 9"/>
          <p:cNvSpPr txBox="1"/>
          <p:nvPr/>
        </p:nvSpPr>
        <p:spPr>
          <a:xfrm>
            <a:off x="8194117" y="4471631"/>
            <a:ext cx="2385805" cy="427094"/>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nSpc>
                <a:spcPts val="2700"/>
              </a:lnSpc>
              <a:defRPr b="1" sz="2100">
                <a:solidFill>
                  <a:srgbClr val="272525"/>
                </a:solidFill>
                <a:latin typeface="p22-mackinac-pro"/>
                <a:ea typeface="p22-mackinac-pro"/>
                <a:cs typeface="p22-mackinac-pro"/>
                <a:sym typeface="p22-mackinac-pro"/>
              </a:defRPr>
            </a:lvl1pPr>
          </a:lstStyle>
          <a:p>
            <a:pPr/>
            <a:r>
              <a:t>Computing Power</a:t>
            </a:r>
          </a:p>
        </p:txBody>
      </p:sp>
      <p:sp>
        <p:nvSpPr>
          <p:cNvPr id="124" name="Text 10"/>
          <p:cNvSpPr txBox="1"/>
          <p:nvPr/>
        </p:nvSpPr>
        <p:spPr>
          <a:xfrm>
            <a:off x="8194119" y="5040987"/>
            <a:ext cx="4352569" cy="144411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nSpc>
                <a:spcPts val="2700"/>
              </a:lnSpc>
              <a:defRPr sz="1700">
                <a:solidFill>
                  <a:srgbClr val="272525"/>
                </a:solidFill>
                <a:latin typeface="Eudoxus Sans"/>
                <a:ea typeface="Eudoxus Sans"/>
                <a:cs typeface="Eudoxus Sans"/>
                <a:sym typeface="Eudoxus Sans"/>
              </a:defRPr>
            </a:lvl1pPr>
          </a:lstStyle>
          <a:p>
            <a:pPr/>
            <a:r>
              <a:t>Training the CNN and ResNet model demanded significant computation resources necessitating the use of cutting-edge GPUs or TPUs like Google Colab.</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26" name="Image 0" descr="Image 0"/>
          <p:cNvPicPr>
            <a:picLocks noChangeAspect="1"/>
          </p:cNvPicPr>
          <p:nvPr/>
        </p:nvPicPr>
        <p:blipFill>
          <a:blip r:embed="rId2">
            <a:extLst/>
          </a:blip>
          <a:stretch>
            <a:fillRect/>
          </a:stretch>
        </p:blipFill>
        <p:spPr>
          <a:xfrm>
            <a:off x="0" y="0"/>
            <a:ext cx="5486400" cy="8229600"/>
          </a:xfrm>
          <a:prstGeom prst="rect">
            <a:avLst/>
          </a:prstGeom>
          <a:ln w="12700">
            <a:miter lim="400000"/>
          </a:ln>
        </p:spPr>
      </p:pic>
      <p:sp>
        <p:nvSpPr>
          <p:cNvPr id="127" name="Shape 0"/>
          <p:cNvSpPr/>
          <p:nvPr/>
        </p:nvSpPr>
        <p:spPr>
          <a:xfrm>
            <a:off x="0" y="0"/>
            <a:ext cx="14630400" cy="8229600"/>
          </a:xfrm>
          <a:prstGeom prst="rect">
            <a:avLst/>
          </a:prstGeom>
          <a:solidFill>
            <a:srgbClr val="EBF4F3"/>
          </a:solidFill>
          <a:ln w="12700">
            <a:miter lim="400000"/>
          </a:ln>
        </p:spPr>
        <p:txBody>
          <a:bodyPr lIns="45718" tIns="45718" rIns="45718" bIns="45718"/>
          <a:lstStyle/>
          <a:p>
            <a:pPr/>
          </a:p>
        </p:txBody>
      </p:sp>
      <p:sp>
        <p:nvSpPr>
          <p:cNvPr id="128" name="Shape 1"/>
          <p:cNvSpPr/>
          <p:nvPr/>
        </p:nvSpPr>
        <p:spPr>
          <a:xfrm>
            <a:off x="0" y="0"/>
            <a:ext cx="14630400" cy="8229600"/>
          </a:xfrm>
          <a:prstGeom prst="rect">
            <a:avLst/>
          </a:prstGeom>
          <a:solidFill>
            <a:srgbClr val="FFFFFF"/>
          </a:solidFill>
          <a:ln w="13811">
            <a:solidFill>
              <a:srgbClr val="E5E0DF"/>
            </a:solidFill>
          </a:ln>
        </p:spPr>
        <p:txBody>
          <a:bodyPr lIns="45718" tIns="45718" rIns="45718" bIns="45718"/>
          <a:lstStyle/>
          <a:p>
            <a:pPr/>
          </a:p>
        </p:txBody>
      </p:sp>
      <p:sp>
        <p:nvSpPr>
          <p:cNvPr id="129" name="Text 2"/>
          <p:cNvSpPr txBox="1"/>
          <p:nvPr/>
        </p:nvSpPr>
        <p:spPr>
          <a:xfrm>
            <a:off x="5976224" y="1354571"/>
            <a:ext cx="3308482" cy="7890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nSpc>
                <a:spcPts val="5400"/>
              </a:lnSpc>
              <a:defRPr sz="5100">
                <a:solidFill>
                  <a:srgbClr val="941100"/>
                </a:solidFill>
                <a:latin typeface="Kanit"/>
                <a:ea typeface="Kanit"/>
                <a:cs typeface="Kanit"/>
                <a:sym typeface="Kanit"/>
              </a:defRPr>
            </a:lvl1pPr>
          </a:lstStyle>
          <a:p>
            <a:pPr/>
            <a:r>
              <a:t>Conclusion</a:t>
            </a:r>
          </a:p>
        </p:txBody>
      </p:sp>
      <p:sp>
        <p:nvSpPr>
          <p:cNvPr id="130" name="Text 3"/>
          <p:cNvSpPr txBox="1"/>
          <p:nvPr/>
        </p:nvSpPr>
        <p:spPr>
          <a:xfrm>
            <a:off x="3937385" y="3392743"/>
            <a:ext cx="7386164" cy="215619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just">
              <a:lnSpc>
                <a:spcPts val="2700"/>
              </a:lnSpc>
              <a:defRPr sz="2600">
                <a:solidFill>
                  <a:srgbClr val="2C3249"/>
                </a:solidFill>
                <a:latin typeface="Martel Sans"/>
                <a:ea typeface="Martel Sans"/>
                <a:cs typeface="Martel Sans"/>
                <a:sym typeface="Martel Sans"/>
              </a:defRPr>
            </a:lvl1pPr>
          </a:lstStyle>
          <a:p>
            <a:pPr/>
            <a:r>
              <a:t>Thank you for joining us on this exciting journey to explore the realm of dog breed classification. Get ready to witness the amazing capabilities of machine learning and uncover the mysteries of our canine friends. Let's embark on this adventure together!</a:t>
            </a:r>
          </a:p>
        </p:txBody>
      </p:sp>
      <p:pic>
        <p:nvPicPr>
          <p:cNvPr id="131" name="Image" descr="Image"/>
          <p:cNvPicPr>
            <a:picLocks noChangeAspect="1"/>
          </p:cNvPicPr>
          <p:nvPr/>
        </p:nvPicPr>
        <p:blipFill>
          <a:blip r:embed="rId3">
            <a:alphaModFix amt="23725"/>
            <a:extLst/>
          </a:blip>
          <a:srcRect l="0" t="12921" r="873" b="2680"/>
          <a:stretch>
            <a:fillRect/>
          </a:stretch>
        </p:blipFill>
        <p:spPr>
          <a:xfrm>
            <a:off x="57864" y="-4566"/>
            <a:ext cx="14514694" cy="8238760"/>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